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9"/>
  </p:handoutMasterIdLst>
  <p:sldIdLst>
    <p:sldId id="256" r:id="rId2"/>
    <p:sldId id="274" r:id="rId3"/>
    <p:sldId id="285" r:id="rId4"/>
    <p:sldId id="286" r:id="rId5"/>
    <p:sldId id="287" r:id="rId6"/>
    <p:sldId id="288" r:id="rId7"/>
    <p:sldId id="289" r:id="rId8"/>
    <p:sldId id="294" r:id="rId9"/>
    <p:sldId id="296" r:id="rId10"/>
    <p:sldId id="295" r:id="rId11"/>
    <p:sldId id="297" r:id="rId12"/>
    <p:sldId id="291" r:id="rId13"/>
    <p:sldId id="292" r:id="rId14"/>
    <p:sldId id="290" r:id="rId15"/>
    <p:sldId id="293" r:id="rId16"/>
    <p:sldId id="298" r:id="rId17"/>
    <p:sldId id="273" r:id="rId18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FC61626E-227A-4E79-94B2-2862A373190D}" type="datetimeFigureOut">
              <a:rPr lang="pt-BR" smtClean="0"/>
              <a:t>03/02/2026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B0B8E3B-4E3F-4565-9FC2-D7A33E1E53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5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B951876-E11D-4856-9B97-4636B978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213" y="1875453"/>
            <a:ext cx="3443093" cy="34430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7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898" y="277568"/>
            <a:ext cx="9155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O REZO DO TERÇO</a:t>
            </a:r>
          </a:p>
          <a:p>
            <a:pPr algn="ctr"/>
            <a:r>
              <a:rPr lang="pt-BR" altLang="pt-BR" sz="3200" dirty="0">
                <a:latin typeface="Google Sans"/>
              </a:rPr>
              <a:t>Segundo o Mestre Raimundo Irineu Serra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8BDFDD-32BF-4938-B719-D5D44ACB230F}"/>
              </a:ext>
            </a:extLst>
          </p:cNvPr>
          <p:cNvSpPr txBox="1"/>
          <p:nvPr/>
        </p:nvSpPr>
        <p:spPr>
          <a:xfrm>
            <a:off x="1975758" y="1415118"/>
            <a:ext cx="6037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</a:rPr>
              <a:t>3ª Atualização - O PAI NOSSO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5654A2-DCF7-4C24-8206-11A512DBC731}"/>
              </a:ext>
            </a:extLst>
          </p:cNvPr>
          <p:cNvSpPr txBox="1"/>
          <p:nvPr/>
        </p:nvSpPr>
        <p:spPr>
          <a:xfrm>
            <a:off x="592898" y="2228671"/>
            <a:ext cx="8956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Ora, se o Reino de Deus já está dentro de nós </a:t>
            </a:r>
            <a:r>
              <a:rPr lang="pt-BR" sz="2400" dirty="0">
                <a:solidFill>
                  <a:srgbClr val="FFFF00"/>
                </a:solidFill>
              </a:rPr>
              <a:t>(Lucas 17: 20-21)</a:t>
            </a:r>
          </a:p>
          <a:p>
            <a:pPr algn="ctr"/>
            <a:r>
              <a:rPr lang="pt-BR" sz="2400" dirty="0"/>
              <a:t>não há razão para pedirmos ...</a:t>
            </a:r>
            <a:r>
              <a:rPr lang="pt-BR" sz="2400" dirty="0">
                <a:solidFill>
                  <a:srgbClr val="FFFF00"/>
                </a:solidFill>
              </a:rPr>
              <a:t>venha a nós o Vosso Reino...</a:t>
            </a:r>
          </a:p>
          <a:p>
            <a:pPr algn="ctr"/>
            <a:r>
              <a:rPr lang="pt-BR" sz="2400" dirty="0"/>
              <a:t>para algo que já nos foi dado;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25B119-396F-4278-A009-552CF447562F}"/>
              </a:ext>
            </a:extLst>
          </p:cNvPr>
          <p:cNvSpPr txBox="1"/>
          <p:nvPr/>
        </p:nvSpPr>
        <p:spPr>
          <a:xfrm>
            <a:off x="708696" y="4212839"/>
            <a:ext cx="85718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No Hino 13 de Antônio Gomes – O GENERAL JURAMIDAM, </a:t>
            </a:r>
          </a:p>
          <a:p>
            <a:pPr algn="ctr"/>
            <a:r>
              <a:rPr lang="pt-BR" sz="2400" dirty="0"/>
              <a:t>o Chefe Habitado Juramidam traz a consumação desse Reino</a:t>
            </a:r>
          </a:p>
          <a:p>
            <a:pPr algn="ctr"/>
            <a:r>
              <a:rPr lang="pt-BR" sz="2400" dirty="0"/>
              <a:t>e nos mostra o </a:t>
            </a:r>
            <a:r>
              <a:rPr lang="pt-BR" sz="2400" i="1" dirty="0"/>
              <a:t>modus operandi </a:t>
            </a:r>
            <a:r>
              <a:rPr lang="pt-BR" sz="2400" dirty="0"/>
              <a:t>desse mistério</a:t>
            </a:r>
            <a:r>
              <a:rPr lang="pt-BR" sz="2400" i="1" dirty="0"/>
              <a:t>: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>
                <a:solidFill>
                  <a:srgbClr val="FFFF00"/>
                </a:solidFill>
              </a:rPr>
              <a:t>“...ENTRA NO REINO DE DEUS QUEM TEM FORÇA DIVINAL...”</a:t>
            </a:r>
          </a:p>
        </p:txBody>
      </p:sp>
    </p:spTree>
    <p:extLst>
      <p:ext uri="{BB962C8B-B14F-4D97-AF65-F5344CB8AC3E}">
        <p14:creationId xmlns:p14="http://schemas.microsoft.com/office/powerpoint/2010/main" val="29648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898" y="277568"/>
            <a:ext cx="9155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O REZO DO TERÇO</a:t>
            </a:r>
          </a:p>
          <a:p>
            <a:pPr algn="ctr"/>
            <a:r>
              <a:rPr lang="pt-BR" altLang="pt-BR" sz="3200" dirty="0">
                <a:latin typeface="Google Sans"/>
              </a:rPr>
              <a:t>Segundo o Mestre Raimundo Irineu Serra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BA3DE8-A72A-468C-A40C-D33886C2F2B5}"/>
              </a:ext>
            </a:extLst>
          </p:cNvPr>
          <p:cNvSpPr txBox="1"/>
          <p:nvPr/>
        </p:nvSpPr>
        <p:spPr>
          <a:xfrm>
            <a:off x="2032433" y="2193778"/>
            <a:ext cx="6276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Nós bebemos o Daime para receber a Força </a:t>
            </a:r>
          </a:p>
          <a:p>
            <a:pPr algn="ctr"/>
            <a:r>
              <a:rPr lang="pt-BR" sz="2400" dirty="0"/>
              <a:t>e ir ao Reino de Deus;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6919A-3326-4186-98B0-301BF34E6C7B}"/>
              </a:ext>
            </a:extLst>
          </p:cNvPr>
          <p:cNvSpPr txBox="1"/>
          <p:nvPr/>
        </p:nvSpPr>
        <p:spPr>
          <a:xfrm>
            <a:off x="1012091" y="4641440"/>
            <a:ext cx="81764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Dessa forma Mestre Irineu replanta a Santa Doutrina </a:t>
            </a:r>
          </a:p>
          <a:p>
            <a:pPr algn="ctr"/>
            <a:r>
              <a:rPr lang="pt-BR" sz="2400" dirty="0"/>
              <a:t>e atualiza (não </a:t>
            </a:r>
            <a:r>
              <a:rPr lang="pt-BR" sz="2400" dirty="0" err="1"/>
              <a:t>corrije</a:t>
            </a:r>
            <a:r>
              <a:rPr lang="pt-BR" sz="2400" dirty="0"/>
              <a:t>) o rezo do Pai Nosso</a:t>
            </a:r>
          </a:p>
          <a:p>
            <a:pPr algn="ctr"/>
            <a:endParaRPr lang="pt-BR" sz="2400" dirty="0"/>
          </a:p>
          <a:p>
            <a:pPr algn="ctr"/>
            <a:r>
              <a:rPr lang="pt-BR" sz="2400" dirty="0">
                <a:solidFill>
                  <a:srgbClr val="FFFF00"/>
                </a:solidFill>
              </a:rPr>
              <a:t>...VAMOS NÓS AO VOSSO REINO...</a:t>
            </a:r>
          </a:p>
          <a:p>
            <a:pPr algn="ctr"/>
            <a:r>
              <a:rPr lang="pt-BR" sz="2400" dirty="0">
                <a:solidFill>
                  <a:srgbClr val="FFFF00"/>
                </a:solidFill>
              </a:rPr>
              <a:t>Por meio do Daime, o Paráclito.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3C23588-5025-4976-9106-6E7A35FE6F07}"/>
              </a:ext>
            </a:extLst>
          </p:cNvPr>
          <p:cNvSpPr txBox="1"/>
          <p:nvPr/>
        </p:nvSpPr>
        <p:spPr>
          <a:xfrm>
            <a:off x="1152417" y="3266981"/>
            <a:ext cx="8036111" cy="1132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FFFF00"/>
                </a:solidFill>
              </a:rPr>
              <a:t>...ESTE REINO EXCELENTE É PARA TODOS MEUS IRMÃOS...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FFFF00"/>
                </a:solidFill>
              </a:rPr>
              <a:t>...OS QUE FOREM OBEDIENTES E LIMPAR SEU CORAÇÃO...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02921E-3F33-48DA-A20B-1C6CE2A1A4A0}"/>
              </a:ext>
            </a:extLst>
          </p:cNvPr>
          <p:cNvSpPr txBox="1"/>
          <p:nvPr/>
        </p:nvSpPr>
        <p:spPr>
          <a:xfrm>
            <a:off x="1975758" y="1415118"/>
            <a:ext cx="6037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</a:rPr>
              <a:t>3ª Atualização - O PAI NOSSO</a:t>
            </a:r>
          </a:p>
        </p:txBody>
      </p:sp>
    </p:spTree>
    <p:extLst>
      <p:ext uri="{BB962C8B-B14F-4D97-AF65-F5344CB8AC3E}">
        <p14:creationId xmlns:p14="http://schemas.microsoft.com/office/powerpoint/2010/main" val="102077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898" y="277568"/>
            <a:ext cx="9155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O REZO DO TERÇO</a:t>
            </a:r>
          </a:p>
          <a:p>
            <a:pPr algn="ctr"/>
            <a:r>
              <a:rPr lang="pt-BR" altLang="pt-BR" sz="3200" dirty="0">
                <a:latin typeface="Google Sans"/>
              </a:rPr>
              <a:t>Segundo o Mestre Raimundo Irineu Serra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8BDFDD-32BF-4938-B719-D5D44ACB230F}"/>
              </a:ext>
            </a:extLst>
          </p:cNvPr>
          <p:cNvSpPr txBox="1"/>
          <p:nvPr/>
        </p:nvSpPr>
        <p:spPr>
          <a:xfrm>
            <a:off x="1449480" y="1479015"/>
            <a:ext cx="8630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92D050"/>
                </a:solidFill>
              </a:rPr>
              <a:t>4ª Atualização - ABOLIÇÃO DO REZO DO CREDO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14501A-5D55-4D50-90D4-FBEC13B9FF3B}"/>
              </a:ext>
            </a:extLst>
          </p:cNvPr>
          <p:cNvSpPr txBox="1"/>
          <p:nvPr/>
        </p:nvSpPr>
        <p:spPr>
          <a:xfrm>
            <a:off x="907936" y="2160092"/>
            <a:ext cx="8525091" cy="2789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Por causa das heresias trinitárias e </a:t>
            </a:r>
            <a:r>
              <a:rPr lang="pt-BR" sz="2400" b="0" i="0" dirty="0" err="1">
                <a:effectLst/>
                <a:latin typeface="LatoRegular"/>
              </a:rPr>
              <a:t>cristológicas</a:t>
            </a:r>
            <a:r>
              <a:rPr lang="pt-BR" sz="2400" b="0" i="0" dirty="0">
                <a:effectLst/>
                <a:latin typeface="LatoRegular"/>
              </a:rPr>
              <a:t>, que agitaram </a:t>
            </a:r>
          </a:p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a Igreja Católica Apostólica Romana nos séculos II, III e IV, </a:t>
            </a:r>
          </a:p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ela se viu obrigada a realizar concílios ecumênicos </a:t>
            </a:r>
          </a:p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Nicéia (325) e Constantinopla (381)  </a:t>
            </a:r>
          </a:p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para dissipar os chamados erros dos hereges.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C44975-60D5-44EA-A22C-948314046DDF}"/>
              </a:ext>
            </a:extLst>
          </p:cNvPr>
          <p:cNvSpPr txBox="1"/>
          <p:nvPr/>
        </p:nvSpPr>
        <p:spPr>
          <a:xfrm>
            <a:off x="1180704" y="5107302"/>
            <a:ext cx="7979538" cy="168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 Criou-se nestes concílios </a:t>
            </a:r>
            <a:r>
              <a:rPr lang="pt-BR" sz="2400" b="0" i="0" dirty="0" err="1">
                <a:effectLst/>
                <a:latin typeface="LatoRegular"/>
              </a:rPr>
              <a:t>o“CREDO</a:t>
            </a:r>
            <a:r>
              <a:rPr lang="pt-BR" sz="2400" b="0" i="0" dirty="0">
                <a:effectLst/>
                <a:latin typeface="LatoRegular"/>
              </a:rPr>
              <a:t>” </a:t>
            </a:r>
          </a:p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e a adição da oração SANTA MARIA </a:t>
            </a:r>
          </a:p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na oração AVE MARIA.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0995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898" y="277568"/>
            <a:ext cx="9155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O REZO DO TERÇO</a:t>
            </a:r>
          </a:p>
          <a:p>
            <a:pPr algn="ctr"/>
            <a:r>
              <a:rPr lang="pt-BR" altLang="pt-BR" sz="3200" dirty="0">
                <a:latin typeface="Google Sans"/>
              </a:rPr>
              <a:t>Segundo o Mestre Raimundo Irineu Serra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8BDFDD-32BF-4938-B719-D5D44ACB230F}"/>
              </a:ext>
            </a:extLst>
          </p:cNvPr>
          <p:cNvSpPr txBox="1"/>
          <p:nvPr/>
        </p:nvSpPr>
        <p:spPr>
          <a:xfrm>
            <a:off x="1261772" y="1449170"/>
            <a:ext cx="8566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92D050"/>
                </a:solidFill>
              </a:rPr>
              <a:t>4ª Atualização – ABOLIÇÃO DO REZO DO CREDO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14501A-5D55-4D50-90D4-FBEC13B9FF3B}"/>
              </a:ext>
            </a:extLst>
          </p:cNvPr>
          <p:cNvSpPr txBox="1"/>
          <p:nvPr/>
        </p:nvSpPr>
        <p:spPr>
          <a:xfrm>
            <a:off x="512789" y="2066775"/>
            <a:ext cx="9315372" cy="2239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O Credo funciona então como um selo de controle </a:t>
            </a:r>
          </a:p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do Catolicismo Romano, que garantiria que a fé professada </a:t>
            </a:r>
          </a:p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fosse a mesma fé transmitida pelos apóstolos, em especial de Paulo, </a:t>
            </a:r>
          </a:p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protegendo a Igreja de interpretações divergentes. </a:t>
            </a:r>
            <a:endParaRPr lang="pt-BR" sz="24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07151E-C00C-4279-8852-B3B13DF0F015}"/>
              </a:ext>
            </a:extLst>
          </p:cNvPr>
          <p:cNvSpPr txBox="1"/>
          <p:nvPr/>
        </p:nvSpPr>
        <p:spPr>
          <a:xfrm>
            <a:off x="879676" y="4747772"/>
            <a:ext cx="8438529" cy="168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0" i="0" dirty="0">
                <a:effectLst/>
                <a:latin typeface="LatoRegular"/>
              </a:rPr>
              <a:t>Dessa forma, ser Cristão significava subscrever a declaração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LatoRegular"/>
              </a:rPr>
              <a:t>de fé criada por Constantino,</a:t>
            </a:r>
            <a:r>
              <a:rPr lang="pt-BR" sz="2400" b="0" i="0" dirty="0">
                <a:effectLst/>
                <a:latin typeface="LatoRegular"/>
              </a:rPr>
              <a:t> ou ser transformado em mártir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LatoRegular"/>
              </a:rPr>
              <a:t>como Estevão ou passar à clandestinidade como Nicodemos.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275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898" y="277568"/>
            <a:ext cx="9155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O REZO DO TERÇO</a:t>
            </a:r>
          </a:p>
          <a:p>
            <a:pPr algn="ctr"/>
            <a:r>
              <a:rPr lang="pt-BR" altLang="pt-BR" sz="3200" dirty="0">
                <a:latin typeface="Google Sans"/>
              </a:rPr>
              <a:t>Segundo o Mestre Raimundo Irineu Serra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8BDFDD-32BF-4938-B719-D5D44ACB230F}"/>
              </a:ext>
            </a:extLst>
          </p:cNvPr>
          <p:cNvSpPr txBox="1"/>
          <p:nvPr/>
        </p:nvSpPr>
        <p:spPr>
          <a:xfrm>
            <a:off x="1545173" y="1491529"/>
            <a:ext cx="743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92D050"/>
                </a:solidFill>
              </a:rPr>
              <a:t>4ª Alteração - ABOLIÇÃO DO REZO DO CREDO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14501A-5D55-4D50-90D4-FBEC13B9FF3B}"/>
              </a:ext>
            </a:extLst>
          </p:cNvPr>
          <p:cNvSpPr txBox="1"/>
          <p:nvPr/>
        </p:nvSpPr>
        <p:spPr>
          <a:xfrm>
            <a:off x="795705" y="2248989"/>
            <a:ext cx="8425478" cy="4190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/>
              <a:t>"Creio em Deus Pai, todo-poderoso, criador do Céu e da Terra e em Jesus Cristo, seu </a:t>
            </a:r>
            <a:r>
              <a:rPr lang="pt-BR" sz="2000" dirty="0">
                <a:solidFill>
                  <a:srgbClr val="FFFF00"/>
                </a:solidFill>
              </a:rPr>
              <a:t>único</a:t>
            </a:r>
            <a:r>
              <a:rPr lang="pt-BR" sz="2000" dirty="0"/>
              <a:t> Filho e Nosso Senhor; que foi concebido pelo poder do Espírito Santo; nasceu </a:t>
            </a:r>
            <a:r>
              <a:rPr lang="pt-BR" sz="2000" dirty="0">
                <a:solidFill>
                  <a:srgbClr val="FFFF00"/>
                </a:solidFill>
              </a:rPr>
              <a:t>na</a:t>
            </a:r>
            <a:r>
              <a:rPr lang="pt-BR" sz="2000" dirty="0"/>
              <a:t> Virgem Maria, padeceu sob Pôncio Pilatos, foi crucificado, morto e sepultado; desceu a mansão dos mortos; </a:t>
            </a:r>
            <a:r>
              <a:rPr lang="pt-BR" sz="2000" dirty="0">
                <a:solidFill>
                  <a:srgbClr val="FFFF00"/>
                </a:solidFill>
              </a:rPr>
              <a:t>ressuscitou </a:t>
            </a:r>
            <a:r>
              <a:rPr lang="pt-BR" sz="2000" dirty="0"/>
              <a:t>ao terceiro dia; subiu aos céus, está sentado a Direita de Deus Pai todo-poderoso, donde há de vir julgar os vivos e </a:t>
            </a:r>
          </a:p>
          <a:p>
            <a:pPr algn="ctr">
              <a:lnSpc>
                <a:spcPct val="150000"/>
              </a:lnSpc>
            </a:pPr>
            <a:r>
              <a:rPr lang="pt-BR" sz="2000" dirty="0"/>
              <a:t>os mortos. Creio no Espírito Santo, </a:t>
            </a:r>
            <a:r>
              <a:rPr lang="pt-BR" sz="2000" dirty="0">
                <a:solidFill>
                  <a:srgbClr val="FFFF00"/>
                </a:solidFill>
              </a:rPr>
              <a:t>na Santa Igreja Católica</a:t>
            </a:r>
            <a:r>
              <a:rPr lang="pt-BR" sz="2000" dirty="0"/>
              <a:t>, na comunhão dos santos, na remissão dos pecados, na </a:t>
            </a:r>
            <a:r>
              <a:rPr lang="pt-BR" sz="2000" dirty="0">
                <a:solidFill>
                  <a:srgbClr val="FFFF00"/>
                </a:solidFill>
              </a:rPr>
              <a:t>ressurreição 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FFFF00"/>
                </a:solidFill>
              </a:rPr>
              <a:t>da carne</a:t>
            </a:r>
            <a:r>
              <a:rPr lang="pt-BR" sz="2000" dirty="0"/>
              <a:t>, na Vida eterna. Amém!"</a:t>
            </a:r>
          </a:p>
        </p:txBody>
      </p:sp>
    </p:spTree>
    <p:extLst>
      <p:ext uri="{BB962C8B-B14F-4D97-AF65-F5344CB8AC3E}">
        <p14:creationId xmlns:p14="http://schemas.microsoft.com/office/powerpoint/2010/main" val="42169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898" y="277568"/>
            <a:ext cx="9155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O REZO DO TERÇO</a:t>
            </a:r>
          </a:p>
          <a:p>
            <a:pPr algn="ctr"/>
            <a:r>
              <a:rPr lang="pt-BR" altLang="pt-BR" sz="3200" dirty="0">
                <a:latin typeface="Google Sans"/>
              </a:rPr>
              <a:t>Segundo o Mestre Raimundo Irineu Serra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8BDFDD-32BF-4938-B719-D5D44ACB230F}"/>
              </a:ext>
            </a:extLst>
          </p:cNvPr>
          <p:cNvSpPr txBox="1"/>
          <p:nvPr/>
        </p:nvSpPr>
        <p:spPr>
          <a:xfrm>
            <a:off x="1577070" y="1385956"/>
            <a:ext cx="7460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92D050"/>
                </a:solidFill>
              </a:rPr>
              <a:t>4ª Alteração - ABOLIÇÃO DO REZO DO CREDO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14501A-5D55-4D50-90D4-FBEC13B9FF3B}"/>
              </a:ext>
            </a:extLst>
          </p:cNvPr>
          <p:cNvSpPr txBox="1"/>
          <p:nvPr/>
        </p:nvSpPr>
        <p:spPr>
          <a:xfrm>
            <a:off x="774440" y="2194022"/>
            <a:ext cx="8425478" cy="142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/>
              <a:t>Mestre Irineu veio para replantar a Santa Doutrina e não a Doutrina Farisaica que o Apóstolo Paulo de Tarso, que não conheceu Jesus,</a:t>
            </a:r>
          </a:p>
          <a:p>
            <a:pPr algn="ctr">
              <a:lnSpc>
                <a:spcPct val="150000"/>
              </a:lnSpc>
            </a:pPr>
            <a:r>
              <a:rPr lang="pt-BR" sz="2000" dirty="0"/>
              <a:t>pregou e que a Igreja Católica Apostólica Romana prega até hoje.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3C096C3-6A41-497E-892D-9CFB5FD02CF7}"/>
              </a:ext>
            </a:extLst>
          </p:cNvPr>
          <p:cNvSpPr txBox="1"/>
          <p:nvPr/>
        </p:nvSpPr>
        <p:spPr>
          <a:xfrm>
            <a:off x="774440" y="5159594"/>
            <a:ext cx="8425478" cy="142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/>
              <a:t>Mestre Irineu prefere abolir o rezo do Credo do que </a:t>
            </a:r>
          </a:p>
          <a:p>
            <a:pPr algn="ctr">
              <a:lnSpc>
                <a:spcPct val="150000"/>
              </a:lnSpc>
            </a:pPr>
            <a:r>
              <a:rPr lang="pt-BR" sz="2000" dirty="0"/>
              <a:t>adaptá-lo ao Daime pois como dizem </a:t>
            </a:r>
          </a:p>
          <a:p>
            <a:pPr algn="ctr">
              <a:lnSpc>
                <a:spcPct val="150000"/>
              </a:lnSpc>
            </a:pPr>
            <a:r>
              <a:rPr lang="pt-BR" sz="2000" dirty="0">
                <a:solidFill>
                  <a:srgbClr val="FFFF00"/>
                </a:solidFill>
              </a:rPr>
              <a:t>“a emenda sai pior que o soneto”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12772B-454F-439F-AFCE-B87CE8366A07}"/>
              </a:ext>
            </a:extLst>
          </p:cNvPr>
          <p:cNvSpPr txBox="1"/>
          <p:nvPr/>
        </p:nvSpPr>
        <p:spPr>
          <a:xfrm>
            <a:off x="957734" y="3907640"/>
            <a:ext cx="8425478" cy="95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/>
              <a:t>A doutrina da Ressurreição da Carne é farisaica e tem base no </a:t>
            </a:r>
          </a:p>
          <a:p>
            <a:pPr algn="ctr">
              <a:lnSpc>
                <a:spcPct val="150000"/>
              </a:lnSpc>
            </a:pPr>
            <a:r>
              <a:rPr lang="pt-BR" sz="2000" dirty="0"/>
              <a:t>Antigo Testamento, especialmente em Ezequiel 37:1-10</a:t>
            </a:r>
          </a:p>
        </p:txBody>
      </p:sp>
    </p:spTree>
    <p:extLst>
      <p:ext uri="{BB962C8B-B14F-4D97-AF65-F5344CB8AC3E}">
        <p14:creationId xmlns:p14="http://schemas.microsoft.com/office/powerpoint/2010/main" val="31480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156962" y="1903982"/>
            <a:ext cx="21077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O REZO DO TERÇO</a:t>
            </a:r>
          </a:p>
          <a:p>
            <a:pPr algn="ctr"/>
            <a:r>
              <a:rPr lang="pt-BR" altLang="pt-BR" sz="2800" dirty="0">
                <a:latin typeface="Google Sans"/>
              </a:rPr>
              <a:t>Conforme o Mestre Raimundo Irineu Serra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3F0952-7862-4E8D-8BDE-35D1B862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61" y="3048"/>
            <a:ext cx="6996159" cy="6854952"/>
          </a:xfrm>
          <a:prstGeom prst="rect">
            <a:avLst/>
          </a:prstGeom>
        </p:spPr>
      </p:pic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4A6BB7FD-5C92-4F95-B878-CD85B3C3EE71}"/>
              </a:ext>
            </a:extLst>
          </p:cNvPr>
          <p:cNvSpPr/>
          <p:nvPr/>
        </p:nvSpPr>
        <p:spPr>
          <a:xfrm rot="12686132">
            <a:off x="4084160" y="4761185"/>
            <a:ext cx="1169581" cy="405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8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F6BF38B-BFFA-45FF-9F09-0F9F56F64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96" y="958062"/>
            <a:ext cx="3837064" cy="38370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8E0283C-FA36-41AF-B28B-A9FA81AB78D2}"/>
              </a:ext>
            </a:extLst>
          </p:cNvPr>
          <p:cNvSpPr txBox="1"/>
          <p:nvPr/>
        </p:nvSpPr>
        <p:spPr>
          <a:xfrm>
            <a:off x="4253774" y="4795126"/>
            <a:ext cx="255550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13390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8B03799-54BC-4261-8121-38DE497224F0}"/>
              </a:ext>
            </a:extLst>
          </p:cNvPr>
          <p:cNvSpPr txBox="1"/>
          <p:nvPr/>
        </p:nvSpPr>
        <p:spPr>
          <a:xfrm>
            <a:off x="1343611" y="335901"/>
            <a:ext cx="148356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t-BR" sz="2800" b="1" u="sng" dirty="0">
                <a:ln/>
                <a:solidFill>
                  <a:schemeClr val="accent3"/>
                </a:solidFill>
                <a:latin typeface="Futura Md BT" panose="020B0602020204020303" pitchFamily="34" charset="0"/>
              </a:rPr>
              <a:t>EIXO 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61A8369-6451-4879-8595-87E3AE11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591" y="497466"/>
            <a:ext cx="3778650" cy="428035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90D61AB-B8BE-4518-ADA0-62F32A031D35}"/>
              </a:ext>
            </a:extLst>
          </p:cNvPr>
          <p:cNvSpPr txBox="1"/>
          <p:nvPr/>
        </p:nvSpPr>
        <p:spPr>
          <a:xfrm>
            <a:off x="1311351" y="5001747"/>
            <a:ext cx="91551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200" dirty="0">
                <a:latin typeface="Google Sans"/>
              </a:rPr>
              <a:t>ESTUDOS TEOLÓGICOS DA DOUTRINA DAIMISTA</a:t>
            </a:r>
          </a:p>
          <a:p>
            <a:pPr algn="ctr"/>
            <a:r>
              <a:rPr lang="pt-BR" sz="3200" dirty="0">
                <a:latin typeface="Google Sans"/>
              </a:rPr>
              <a:t>O rezo do Terço do Mestre Raimundo Irineu Serra</a:t>
            </a:r>
          </a:p>
          <a:p>
            <a:pPr algn="ctr"/>
            <a:r>
              <a:rPr lang="pt-BR" sz="2000" i="1" dirty="0">
                <a:latin typeface="Google Sans"/>
              </a:rPr>
              <a:t>Extraído do ensaio “O Mistério do Chefe Estrangeiro” de Florestan </a:t>
            </a:r>
            <a:r>
              <a:rPr lang="pt-BR" sz="2000" i="1" dirty="0" err="1">
                <a:latin typeface="Google Sans"/>
              </a:rPr>
              <a:t>Japiassu</a:t>
            </a:r>
            <a:r>
              <a:rPr lang="pt-BR" sz="2000" i="1" dirty="0">
                <a:latin typeface="Google Sans"/>
              </a:rPr>
              <a:t> Maia Neto</a:t>
            </a:r>
            <a:endParaRPr lang="pt-BR" sz="2000" i="1" dirty="0"/>
          </a:p>
        </p:txBody>
      </p:sp>
      <p:pic>
        <p:nvPicPr>
          <p:cNvPr id="1026" name="Picture 2" descr="Pode ser uma imagem de xadrez e mesa">
            <a:extLst>
              <a:ext uri="{FF2B5EF4-FFF2-40B4-BE49-F238E27FC236}">
                <a16:creationId xmlns:a16="http://schemas.microsoft.com/office/drawing/2014/main" id="{6769C72E-F96E-44B6-9D48-469545808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3" t="33519" r="-1499" b="8517"/>
          <a:stretch/>
        </p:blipFill>
        <p:spPr bwMode="auto">
          <a:xfrm>
            <a:off x="7869943" y="497466"/>
            <a:ext cx="3560995" cy="428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900" y="1035711"/>
            <a:ext cx="915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A Doutrina </a:t>
            </a:r>
            <a:r>
              <a:rPr kumimoji="0" lang="pt-BR" altLang="pt-BR" sz="32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Daimista</a:t>
            </a:r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Tradicional</a:t>
            </a:r>
            <a:r>
              <a:rPr lang="pt-BR" altLang="pt-BR" sz="3200" dirty="0">
                <a:latin typeface="Google Sans"/>
              </a:rPr>
              <a:t> é: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CCE388-4BB7-4DBF-8599-2F2AC08B4E86}"/>
              </a:ext>
            </a:extLst>
          </p:cNvPr>
          <p:cNvSpPr txBox="1"/>
          <p:nvPr/>
        </p:nvSpPr>
        <p:spPr>
          <a:xfrm>
            <a:off x="592900" y="2232565"/>
            <a:ext cx="9155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FF00"/>
                </a:solidFill>
                <a:latin typeface="Google Sans"/>
              </a:rPr>
              <a:t>Cristã</a:t>
            </a:r>
            <a:r>
              <a:rPr lang="pt-BR" sz="3200" dirty="0">
                <a:latin typeface="Google Sans"/>
              </a:rPr>
              <a:t> pois reconhece o Mestre Jesus Cristo</a:t>
            </a:r>
          </a:p>
          <a:p>
            <a:pPr algn="ctr"/>
            <a:r>
              <a:rPr lang="pt-BR" sz="3200" dirty="0">
                <a:latin typeface="Google Sans"/>
              </a:rPr>
              <a:t>nosso salvador e o orientador maior dos ensinamentos espirituais, através da</a:t>
            </a:r>
          </a:p>
          <a:p>
            <a:pPr algn="ctr"/>
            <a:r>
              <a:rPr lang="pt-BR" sz="3200" dirty="0">
                <a:latin typeface="Google Sans"/>
              </a:rPr>
              <a:t>Santa Doutrina: o Amor a Deus, a nossos semelhantes, a todos os seres vivos e a Natureza.</a:t>
            </a:r>
          </a:p>
        </p:txBody>
      </p:sp>
    </p:spTree>
    <p:extLst>
      <p:ext uri="{BB962C8B-B14F-4D97-AF65-F5344CB8AC3E}">
        <p14:creationId xmlns:p14="http://schemas.microsoft.com/office/powerpoint/2010/main" val="261248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900" y="1035711"/>
            <a:ext cx="915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A Doutrina </a:t>
            </a:r>
            <a:r>
              <a:rPr kumimoji="0" lang="pt-BR" altLang="pt-BR" sz="32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Daimista</a:t>
            </a:r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Tradicional</a:t>
            </a:r>
            <a:r>
              <a:rPr lang="pt-BR" altLang="pt-BR" sz="3200" dirty="0">
                <a:latin typeface="Google Sans"/>
              </a:rPr>
              <a:t> é: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CCE388-4BB7-4DBF-8599-2F2AC08B4E86}"/>
              </a:ext>
            </a:extLst>
          </p:cNvPr>
          <p:cNvSpPr txBox="1"/>
          <p:nvPr/>
        </p:nvSpPr>
        <p:spPr>
          <a:xfrm>
            <a:off x="592900" y="2232565"/>
            <a:ext cx="91551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FF00"/>
                </a:solidFill>
                <a:latin typeface="Google Sans"/>
              </a:rPr>
              <a:t>MARIANA</a:t>
            </a:r>
            <a:r>
              <a:rPr lang="pt-BR" sz="3200" dirty="0">
                <a:latin typeface="Google Sans"/>
              </a:rPr>
              <a:t> pois reconhece em Maria, mãe de Jesus Cristo, personificada na Virgem Imaculada da Conceição, a Rainha da Floresta, nossa grande consoladora e orientadora espiritual e doutrinadora do Mestre Raimundo Irineu Serra</a:t>
            </a:r>
          </a:p>
          <a:p>
            <a:pPr algn="ctr"/>
            <a:endParaRPr lang="pt-BR" sz="3200" dirty="0"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2226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900" y="1035711"/>
            <a:ext cx="915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A Doutrina </a:t>
            </a:r>
            <a:r>
              <a:rPr kumimoji="0" lang="pt-BR" altLang="pt-BR" sz="32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Daimista</a:t>
            </a:r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Tradicional</a:t>
            </a:r>
            <a:r>
              <a:rPr lang="pt-BR" altLang="pt-BR" sz="3200" dirty="0">
                <a:latin typeface="Google Sans"/>
              </a:rPr>
              <a:t> é: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CCE388-4BB7-4DBF-8599-2F2AC08B4E86}"/>
              </a:ext>
            </a:extLst>
          </p:cNvPr>
          <p:cNvSpPr txBox="1"/>
          <p:nvPr/>
        </p:nvSpPr>
        <p:spPr>
          <a:xfrm>
            <a:off x="592899" y="1677915"/>
            <a:ext cx="91551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rgbClr val="FFFF00"/>
                </a:solidFill>
                <a:latin typeface="Google Sans"/>
              </a:rPr>
              <a:t>CARISMÁTICA</a:t>
            </a:r>
            <a:r>
              <a:rPr lang="pt-BR" sz="3200" dirty="0">
                <a:latin typeface="Google Sans"/>
              </a:rPr>
              <a:t> pois através do Daime temos a oportunidade de experenciarmos, através de estados alterados de consciência, os 7 Carismas</a:t>
            </a:r>
          </a:p>
          <a:p>
            <a:pPr algn="ctr"/>
            <a:r>
              <a:rPr lang="pt-BR" sz="3200" dirty="0">
                <a:latin typeface="Google Sans"/>
              </a:rPr>
              <a:t> do Espírito Santo, ou Paráclito a saber: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8E995B9-9FCF-430B-8095-5D7675B21EB7}"/>
              </a:ext>
            </a:extLst>
          </p:cNvPr>
          <p:cNvSpPr txBox="1"/>
          <p:nvPr/>
        </p:nvSpPr>
        <p:spPr>
          <a:xfrm>
            <a:off x="1007705" y="4007015"/>
            <a:ext cx="2230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SABEDORIA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4192042-C1ED-447F-8257-05EB13A43FC5}"/>
              </a:ext>
            </a:extLst>
          </p:cNvPr>
          <p:cNvSpPr txBox="1"/>
          <p:nvPr/>
        </p:nvSpPr>
        <p:spPr>
          <a:xfrm>
            <a:off x="3194180" y="4000788"/>
            <a:ext cx="2478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- CONSELHO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DDBFA50-680F-4841-B1C1-9422AB097A86}"/>
              </a:ext>
            </a:extLst>
          </p:cNvPr>
          <p:cNvSpPr txBox="1"/>
          <p:nvPr/>
        </p:nvSpPr>
        <p:spPr>
          <a:xfrm>
            <a:off x="5511284" y="4003897"/>
            <a:ext cx="32968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- ENTENDIMENTO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076F473-EBBA-47D7-A280-3E97D7A82084}"/>
              </a:ext>
            </a:extLst>
          </p:cNvPr>
          <p:cNvSpPr txBox="1"/>
          <p:nvPr/>
        </p:nvSpPr>
        <p:spPr>
          <a:xfrm>
            <a:off x="992149" y="4588623"/>
            <a:ext cx="2230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FORTALEZA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F3F127A1-60F1-4EC6-BD47-08E06EFD6C8E}"/>
              </a:ext>
            </a:extLst>
          </p:cNvPr>
          <p:cNvSpPr txBox="1"/>
          <p:nvPr/>
        </p:nvSpPr>
        <p:spPr>
          <a:xfrm>
            <a:off x="6518990" y="4571276"/>
            <a:ext cx="2550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- PIEDADE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166729F-49A9-41D5-930F-F873F42C5B17}"/>
              </a:ext>
            </a:extLst>
          </p:cNvPr>
          <p:cNvSpPr txBox="1"/>
          <p:nvPr/>
        </p:nvSpPr>
        <p:spPr>
          <a:xfrm>
            <a:off x="3222166" y="4594850"/>
            <a:ext cx="34616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- CONHECIMENTO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3449ACC-B1E7-48BE-A5E3-6CD2EF8D22D3}"/>
              </a:ext>
            </a:extLst>
          </p:cNvPr>
          <p:cNvSpPr txBox="1"/>
          <p:nvPr/>
        </p:nvSpPr>
        <p:spPr>
          <a:xfrm>
            <a:off x="3724453" y="5173142"/>
            <a:ext cx="26576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AMOR A DEUS</a:t>
            </a:r>
          </a:p>
        </p:txBody>
      </p:sp>
    </p:spTree>
    <p:extLst>
      <p:ext uri="{BB962C8B-B14F-4D97-AF65-F5344CB8AC3E}">
        <p14:creationId xmlns:p14="http://schemas.microsoft.com/office/powerpoint/2010/main" val="73000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898" y="277568"/>
            <a:ext cx="9155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As influencias doutrinárias do </a:t>
            </a:r>
          </a:p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Mestre Raimundo Irineu Serra foram: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8E995B9-9FCF-430B-8095-5D7675B21EB7}"/>
              </a:ext>
            </a:extLst>
          </p:cNvPr>
          <p:cNvSpPr txBox="1"/>
          <p:nvPr/>
        </p:nvSpPr>
        <p:spPr>
          <a:xfrm>
            <a:off x="2696547" y="1685021"/>
            <a:ext cx="51038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</a:rPr>
              <a:t>Catolicismo não praticante</a:t>
            </a:r>
          </a:p>
          <a:p>
            <a:pPr algn="ctr"/>
            <a:r>
              <a:rPr lang="pt-BR" sz="3200" dirty="0"/>
              <a:t>quando menino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E0366E-D51F-46F0-9F37-9EBD7DE2E3E0}"/>
              </a:ext>
            </a:extLst>
          </p:cNvPr>
          <p:cNvSpPr txBox="1"/>
          <p:nvPr/>
        </p:nvSpPr>
        <p:spPr>
          <a:xfrm>
            <a:off x="1829458" y="3018544"/>
            <a:ext cx="68113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FF00"/>
                </a:solidFill>
              </a:rPr>
              <a:t>Tambor de Mina</a:t>
            </a:r>
          </a:p>
          <a:p>
            <a:pPr algn="ctr"/>
            <a:r>
              <a:rPr lang="pt-BR" sz="3200" dirty="0"/>
              <a:t>quando jovem adulto no Maranhão</a:t>
            </a: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6C1F4B9-B71E-4C88-B301-04D9AB3ECAB5}"/>
              </a:ext>
            </a:extLst>
          </p:cNvPr>
          <p:cNvSpPr txBox="1"/>
          <p:nvPr/>
        </p:nvSpPr>
        <p:spPr>
          <a:xfrm>
            <a:off x="2446593" y="4413528"/>
            <a:ext cx="61295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FFFF00"/>
                </a:solidFill>
              </a:rPr>
              <a:t>Esoterismo Teosófico</a:t>
            </a:r>
          </a:p>
          <a:p>
            <a:pPr algn="ctr"/>
            <a:r>
              <a:rPr lang="pt-BR" sz="3200" dirty="0"/>
              <a:t>por breve período, já </a:t>
            </a:r>
            <a:r>
              <a:rPr lang="pt-BR" sz="3200" dirty="0" err="1"/>
              <a:t>oasqueiro</a:t>
            </a:r>
            <a:endParaRPr lang="pt-BR" sz="32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2FC435-C6EF-492D-9DD5-51BFE623DA91}"/>
              </a:ext>
            </a:extLst>
          </p:cNvPr>
          <p:cNvSpPr txBox="1"/>
          <p:nvPr/>
        </p:nvSpPr>
        <p:spPr>
          <a:xfrm>
            <a:off x="681135" y="5631232"/>
            <a:ext cx="78950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rgbClr val="92D050"/>
                </a:solidFill>
              </a:rPr>
              <a:t>Mestre Irineu nunca foi da Umbanda ou outra Religião Espírita.</a:t>
            </a:r>
          </a:p>
        </p:txBody>
      </p:sp>
    </p:spTree>
    <p:extLst>
      <p:ext uri="{BB962C8B-B14F-4D97-AF65-F5344CB8AC3E}">
        <p14:creationId xmlns:p14="http://schemas.microsoft.com/office/powerpoint/2010/main" val="16572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898" y="277568"/>
            <a:ext cx="9155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O REZO DO TERÇO</a:t>
            </a:r>
          </a:p>
          <a:p>
            <a:pPr algn="ctr"/>
            <a:r>
              <a:rPr lang="pt-BR" altLang="pt-BR" sz="3200" dirty="0">
                <a:latin typeface="Google Sans"/>
              </a:rPr>
              <a:t>Segundo o Mestre Raimundo Irineu Serra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8BDFDD-32BF-4938-B719-D5D44ACB230F}"/>
              </a:ext>
            </a:extLst>
          </p:cNvPr>
          <p:cNvSpPr txBox="1"/>
          <p:nvPr/>
        </p:nvSpPr>
        <p:spPr>
          <a:xfrm>
            <a:off x="1541831" y="1580198"/>
            <a:ext cx="725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92D050"/>
                </a:solidFill>
              </a:rPr>
              <a:t>1ª Atualização - O SINAL DA SANTA CRUZ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4DB7014-5217-40AA-A87F-4B0A2CBD9569}"/>
              </a:ext>
            </a:extLst>
          </p:cNvPr>
          <p:cNvSpPr txBox="1"/>
          <p:nvPr/>
        </p:nvSpPr>
        <p:spPr>
          <a:xfrm>
            <a:off x="1738605" y="2279778"/>
            <a:ext cx="668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</a:rPr>
              <a:t>Pelo sinal da Santa Cruz – </a:t>
            </a:r>
            <a:r>
              <a:rPr lang="pt-BR" sz="2400" dirty="0"/>
              <a:t>cruz na testa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71E941F-0C86-44E7-9E42-E9109829A419}"/>
              </a:ext>
            </a:extLst>
          </p:cNvPr>
          <p:cNvSpPr txBox="1"/>
          <p:nvPr/>
        </p:nvSpPr>
        <p:spPr>
          <a:xfrm>
            <a:off x="1741711" y="2852051"/>
            <a:ext cx="668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</a:rPr>
              <a:t>Livrai-nos Deus, nosso Senhor – </a:t>
            </a:r>
            <a:r>
              <a:rPr lang="pt-BR" sz="2400" dirty="0"/>
              <a:t>cruz na boca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8352BF1-7454-44DC-B0EB-FD08D331328F}"/>
              </a:ext>
            </a:extLst>
          </p:cNvPr>
          <p:cNvSpPr txBox="1"/>
          <p:nvPr/>
        </p:nvSpPr>
        <p:spPr>
          <a:xfrm>
            <a:off x="1744817" y="3415005"/>
            <a:ext cx="668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</a:rPr>
              <a:t>Dos nossos inimigos – </a:t>
            </a:r>
            <a:r>
              <a:rPr lang="pt-BR" sz="2400" dirty="0"/>
              <a:t>cruz na boca novamente</a:t>
            </a:r>
            <a:endParaRPr lang="pt-BR" sz="2400" dirty="0">
              <a:solidFill>
                <a:srgbClr val="FFFF0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89790BA-E04C-4015-AB8F-08EF4724541B}"/>
              </a:ext>
            </a:extLst>
          </p:cNvPr>
          <p:cNvSpPr txBox="1"/>
          <p:nvPr/>
        </p:nvSpPr>
        <p:spPr>
          <a:xfrm>
            <a:off x="964479" y="4768590"/>
            <a:ext cx="8958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</a:rPr>
              <a:t>Em nome do Pai </a:t>
            </a:r>
            <a:r>
              <a:rPr lang="pt-BR" sz="2400" dirty="0"/>
              <a:t>– tocando a testa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FFFF00"/>
                </a:solidFill>
              </a:rPr>
              <a:t>Do Filho </a:t>
            </a:r>
            <a:r>
              <a:rPr lang="pt-BR" sz="2400" dirty="0"/>
              <a:t>– tocando no centro do corpo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FFFF00"/>
                </a:solidFill>
              </a:rPr>
              <a:t>Da Virgem Mãe Amantíssima </a:t>
            </a:r>
            <a:r>
              <a:rPr lang="pt-BR" sz="2400" dirty="0"/>
              <a:t>– tocando o ombro esquerdo </a:t>
            </a:r>
          </a:p>
          <a:p>
            <a:r>
              <a:rPr lang="pt-BR" sz="2400" dirty="0">
                <a:solidFill>
                  <a:srgbClr val="FFFF00"/>
                </a:solidFill>
              </a:rPr>
              <a:t>E do Divino Espírito Santo </a:t>
            </a:r>
            <a:r>
              <a:rPr lang="pt-BR" sz="2400" dirty="0"/>
              <a:t>– tocando o ombro direito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4D75531-9C73-4271-9941-D4A652193F0F}"/>
              </a:ext>
            </a:extLst>
          </p:cNvPr>
          <p:cNvSpPr txBox="1"/>
          <p:nvPr/>
        </p:nvSpPr>
        <p:spPr>
          <a:xfrm>
            <a:off x="1738605" y="4068900"/>
            <a:ext cx="7410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92D050"/>
                </a:solidFill>
              </a:rPr>
              <a:t>2ª Atualização - O SINAL DA CRUZ</a:t>
            </a:r>
          </a:p>
        </p:txBody>
      </p:sp>
    </p:spTree>
    <p:extLst>
      <p:ext uri="{BB962C8B-B14F-4D97-AF65-F5344CB8AC3E}">
        <p14:creationId xmlns:p14="http://schemas.microsoft.com/office/powerpoint/2010/main" val="171842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11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898" y="277568"/>
            <a:ext cx="9155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O REZO DO TERÇO</a:t>
            </a:r>
          </a:p>
          <a:p>
            <a:pPr algn="ctr"/>
            <a:r>
              <a:rPr lang="pt-BR" altLang="pt-BR" sz="3200" dirty="0">
                <a:latin typeface="Google Sans"/>
              </a:rPr>
              <a:t>Segundo o Mestre Raimundo Irineu Serra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8BDFDD-32BF-4938-B719-D5D44ACB230F}"/>
              </a:ext>
            </a:extLst>
          </p:cNvPr>
          <p:cNvSpPr txBox="1"/>
          <p:nvPr/>
        </p:nvSpPr>
        <p:spPr>
          <a:xfrm>
            <a:off x="1353121" y="1431798"/>
            <a:ext cx="7388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</a:rPr>
              <a:t>3ª Atualização - O PAI NOSSO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4DB7014-5217-40AA-A87F-4B0A2CBD9569}"/>
              </a:ext>
            </a:extLst>
          </p:cNvPr>
          <p:cNvSpPr txBox="1"/>
          <p:nvPr/>
        </p:nvSpPr>
        <p:spPr>
          <a:xfrm>
            <a:off x="3000924" y="2142330"/>
            <a:ext cx="5313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</a:rPr>
              <a:t>Pai nosso que estais no </a:t>
            </a:r>
            <a:r>
              <a:rPr lang="pt-BR" sz="2400" dirty="0" err="1">
                <a:solidFill>
                  <a:srgbClr val="FFFF00"/>
                </a:solidFill>
              </a:rPr>
              <a:t>Ceu</a:t>
            </a:r>
            <a:endParaRPr lang="pt-BR" sz="2400" dirty="0">
              <a:solidFill>
                <a:srgbClr val="FFFF00"/>
              </a:solidFill>
            </a:endParaRPr>
          </a:p>
          <a:p>
            <a:r>
              <a:rPr lang="pt-BR" sz="2400" dirty="0">
                <a:solidFill>
                  <a:srgbClr val="FFFF00"/>
                </a:solidFill>
              </a:rPr>
              <a:t>Santificado seja o vosso nome</a:t>
            </a:r>
          </a:p>
          <a:p>
            <a:r>
              <a:rPr lang="pt-BR" sz="2400" dirty="0">
                <a:solidFill>
                  <a:srgbClr val="66FF66"/>
                </a:solidFill>
              </a:rPr>
              <a:t>Vamos nós </a:t>
            </a:r>
            <a:r>
              <a:rPr lang="pt-BR" sz="2400" dirty="0">
                <a:solidFill>
                  <a:srgbClr val="FFFF00"/>
                </a:solidFill>
              </a:rPr>
              <a:t>ao vosso Reino</a:t>
            </a:r>
          </a:p>
          <a:p>
            <a:r>
              <a:rPr lang="pt-BR" sz="2400" dirty="0">
                <a:solidFill>
                  <a:srgbClr val="FFFF00"/>
                </a:solidFill>
              </a:rPr>
              <a:t>Assim na terra como no </a:t>
            </a:r>
            <a:r>
              <a:rPr lang="pt-BR" sz="2400" dirty="0" err="1">
                <a:solidFill>
                  <a:srgbClr val="FFFF00"/>
                </a:solidFill>
              </a:rPr>
              <a:t>Ceu</a:t>
            </a:r>
            <a:r>
              <a:rPr lang="pt-BR" sz="2400" dirty="0">
                <a:solidFill>
                  <a:srgbClr val="FFFF00"/>
                </a:solidFill>
              </a:rPr>
              <a:t>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B5654A2-DCF7-4C24-8206-11A512DBC731}"/>
              </a:ext>
            </a:extLst>
          </p:cNvPr>
          <p:cNvSpPr txBox="1"/>
          <p:nvPr/>
        </p:nvSpPr>
        <p:spPr>
          <a:xfrm>
            <a:off x="2736287" y="4147504"/>
            <a:ext cx="462177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Quem orava com seus discípulos</a:t>
            </a:r>
          </a:p>
          <a:p>
            <a:pPr algn="ctr"/>
            <a:r>
              <a:rPr lang="pt-BR" sz="2400" dirty="0"/>
              <a:t> </a:t>
            </a:r>
            <a:r>
              <a:rPr lang="pt-BR" sz="2400" dirty="0">
                <a:solidFill>
                  <a:srgbClr val="FFFF00"/>
                </a:solidFill>
              </a:rPr>
              <a:t>“Venha a nós o vosso Reino” </a:t>
            </a:r>
          </a:p>
          <a:p>
            <a:pPr algn="ctr"/>
            <a:r>
              <a:rPr lang="pt-BR" sz="2400" dirty="0"/>
              <a:t>era João </a:t>
            </a:r>
            <a:r>
              <a:rPr lang="pt-BR" sz="2800" dirty="0"/>
              <a:t>Batista</a:t>
            </a:r>
            <a:r>
              <a:rPr lang="pt-BR" sz="2400" dirty="0"/>
              <a:t> e não Jesus.</a:t>
            </a:r>
          </a:p>
        </p:txBody>
      </p:sp>
    </p:spTree>
    <p:extLst>
      <p:ext uri="{BB962C8B-B14F-4D97-AF65-F5344CB8AC3E}">
        <p14:creationId xmlns:p14="http://schemas.microsoft.com/office/powerpoint/2010/main" val="42671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0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8FC2DC4-6068-491C-89E1-146C47C6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6E28471-CD31-4A6E-9DCE-DBA7A68DC2BF}"/>
              </a:ext>
            </a:extLst>
          </p:cNvPr>
          <p:cNvSpPr txBox="1"/>
          <p:nvPr/>
        </p:nvSpPr>
        <p:spPr>
          <a:xfrm>
            <a:off x="592898" y="277568"/>
            <a:ext cx="9155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t-BR" altLang="pt-BR" sz="32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O REZO DO TERÇO</a:t>
            </a:r>
          </a:p>
          <a:p>
            <a:pPr algn="ctr"/>
            <a:r>
              <a:rPr lang="pt-BR" altLang="pt-BR" sz="3200" dirty="0">
                <a:latin typeface="Google Sans"/>
              </a:rPr>
              <a:t>Segundo o Mestre Raimundo Irineu Serra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8BDFDD-32BF-4938-B719-D5D44ACB230F}"/>
              </a:ext>
            </a:extLst>
          </p:cNvPr>
          <p:cNvSpPr txBox="1"/>
          <p:nvPr/>
        </p:nvSpPr>
        <p:spPr>
          <a:xfrm>
            <a:off x="2149295" y="1440469"/>
            <a:ext cx="5750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92D050"/>
                </a:solidFill>
              </a:rPr>
              <a:t>3ª Atualização - O PAI NOSSO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1BA3DE8-A72A-468C-A40C-D33886C2F2B5}"/>
              </a:ext>
            </a:extLst>
          </p:cNvPr>
          <p:cNvSpPr txBox="1"/>
          <p:nvPr/>
        </p:nvSpPr>
        <p:spPr>
          <a:xfrm>
            <a:off x="1242801" y="2188951"/>
            <a:ext cx="78553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/>
              <a:t>Quando o Espírito Santo se apodera de Jesus no </a:t>
            </a:r>
          </a:p>
          <a:p>
            <a:pPr algn="ctr"/>
            <a:r>
              <a:rPr lang="pt-BR" sz="2400" dirty="0"/>
              <a:t>batismo no Jordão a percepção </a:t>
            </a:r>
          </a:p>
          <a:p>
            <a:pPr algn="ctr"/>
            <a:r>
              <a:rPr lang="pt-BR" sz="2400" dirty="0"/>
              <a:t>do Reino de Deus começa a se estabelecer </a:t>
            </a:r>
          </a:p>
          <a:p>
            <a:pPr algn="ctr"/>
            <a:r>
              <a:rPr lang="pt-BR" sz="2400" dirty="0"/>
              <a:t>e Jesus, quando interpelado pelos fariseus</a:t>
            </a:r>
          </a:p>
          <a:p>
            <a:pPr algn="ctr"/>
            <a:r>
              <a:rPr lang="pt-BR" sz="2400" dirty="0"/>
              <a:t>sobre a Promessa da vinda do Reino de Deus, responde: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E16919A-3326-4186-98B0-301BF34E6C7B}"/>
              </a:ext>
            </a:extLst>
          </p:cNvPr>
          <p:cNvSpPr txBox="1"/>
          <p:nvPr/>
        </p:nvSpPr>
        <p:spPr>
          <a:xfrm>
            <a:off x="1503982" y="4536792"/>
            <a:ext cx="73329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rgbClr val="FFFF00"/>
                </a:solidFill>
              </a:rPr>
              <a:t>“O Reino de Deus não vem com aparência visível. </a:t>
            </a:r>
          </a:p>
          <a:p>
            <a:pPr algn="ctr"/>
            <a:r>
              <a:rPr lang="pt-BR" sz="2400" dirty="0">
                <a:solidFill>
                  <a:srgbClr val="FFFF00"/>
                </a:solidFill>
              </a:rPr>
              <a:t>Nem dirão: Ei-lo aqui! Ou Ei-lo ali! </a:t>
            </a:r>
          </a:p>
          <a:p>
            <a:pPr algn="ctr"/>
            <a:r>
              <a:rPr lang="pt-BR" sz="2400" dirty="0">
                <a:solidFill>
                  <a:srgbClr val="FFFF00"/>
                </a:solidFill>
              </a:rPr>
              <a:t>Porque o Reino de Deus está dentro de vós” </a:t>
            </a:r>
          </a:p>
          <a:p>
            <a:pPr algn="ctr"/>
            <a:r>
              <a:rPr lang="pt-BR" sz="2400" dirty="0">
                <a:solidFill>
                  <a:srgbClr val="FFFF00"/>
                </a:solidFill>
              </a:rPr>
              <a:t>(Lucas 17: 20-21)</a:t>
            </a:r>
          </a:p>
        </p:txBody>
      </p:sp>
    </p:spTree>
    <p:extLst>
      <p:ext uri="{BB962C8B-B14F-4D97-AF65-F5344CB8AC3E}">
        <p14:creationId xmlns:p14="http://schemas.microsoft.com/office/powerpoint/2010/main" val="41964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1989</TotalTime>
  <Words>1049</Words>
  <Application>Microsoft Office PowerPoint</Application>
  <PresentationFormat>Widescreen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Futura Md BT</vt:lpstr>
      <vt:lpstr>Google Sans</vt:lpstr>
      <vt:lpstr>LatoRegular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Mauro Rico</dc:creator>
  <cp:lastModifiedBy>Mauro Rico</cp:lastModifiedBy>
  <cp:revision>62</cp:revision>
  <cp:lastPrinted>2023-02-09T17:11:47Z</cp:lastPrinted>
  <dcterms:created xsi:type="dcterms:W3CDTF">2023-02-09T14:34:45Z</dcterms:created>
  <dcterms:modified xsi:type="dcterms:W3CDTF">2026-02-03T21:37:52Z</dcterms:modified>
</cp:coreProperties>
</file>