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9"/>
  </p:handoutMasterIdLst>
  <p:sldIdLst>
    <p:sldId id="256" r:id="rId2"/>
    <p:sldId id="274" r:id="rId3"/>
    <p:sldId id="285" r:id="rId4"/>
    <p:sldId id="286" r:id="rId5"/>
    <p:sldId id="284" r:id="rId6"/>
    <p:sldId id="287" r:id="rId7"/>
    <p:sldId id="275" r:id="rId8"/>
    <p:sldId id="288" r:id="rId9"/>
    <p:sldId id="289" r:id="rId10"/>
    <p:sldId id="290" r:id="rId11"/>
    <p:sldId id="291" r:id="rId12"/>
    <p:sldId id="283" r:id="rId13"/>
    <p:sldId id="293" r:id="rId14"/>
    <p:sldId id="294" r:id="rId15"/>
    <p:sldId id="295" r:id="rId16"/>
    <p:sldId id="296" r:id="rId17"/>
    <p:sldId id="273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0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C61626E-227A-4E79-94B2-2862A373190D}" type="datetimeFigureOut">
              <a:rPr lang="pt-BR" smtClean="0"/>
              <a:t>27/01/2026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2B0B8E3B-4E3F-4565-9FC2-D7A33E1E53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5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B951876-E11D-4856-9B97-4636B9785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9213" y="1875453"/>
            <a:ext cx="3443093" cy="3443093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6174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5DA8DC-E580-4348-A6D3-881AA0BF1075}"/>
              </a:ext>
            </a:extLst>
          </p:cNvPr>
          <p:cNvSpPr txBox="1"/>
          <p:nvPr/>
        </p:nvSpPr>
        <p:spPr>
          <a:xfrm>
            <a:off x="1195513" y="1175298"/>
            <a:ext cx="8129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rgbClr val="FFFFFF"/>
                </a:solidFill>
                <a:latin typeface="Titillium Web" panose="00000500000000000000" pitchFamily="2" charset="0"/>
              </a:rPr>
              <a:t>N</a:t>
            </a:r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ós seguimos estes princípios:</a:t>
            </a:r>
          </a:p>
          <a:p>
            <a:pPr algn="ctr"/>
            <a:endParaRPr lang="pt-BR" sz="2000" b="0" i="0" dirty="0">
              <a:solidFill>
                <a:srgbClr val="FFFFFF"/>
              </a:solidFill>
              <a:effectLst/>
              <a:latin typeface="Titillium Web" panose="00000500000000000000" pitchFamily="2" charset="0"/>
            </a:endParaRPr>
          </a:p>
          <a:p>
            <a:pPr algn="just"/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1.  A Dieta de três dias antes e três depois para se participar de qualquer</a:t>
            </a:r>
          </a:p>
          <a:p>
            <a:pPr algn="just"/>
            <a:r>
              <a:rPr lang="pt-BR" sz="2000" dirty="0">
                <a:solidFill>
                  <a:srgbClr val="FFFFFF"/>
                </a:solidFill>
                <a:latin typeface="Titillium Web" panose="00000500000000000000" pitchFamily="2" charset="0"/>
              </a:rPr>
              <a:t>      </a:t>
            </a:r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trabalho com o Daime.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DFE4FB1-EF2D-4AA0-A061-838662775CA4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C16C64D-B61B-40AD-B000-08FA26A54A00}"/>
              </a:ext>
            </a:extLst>
          </p:cNvPr>
          <p:cNvSpPr txBox="1"/>
          <p:nvPr/>
        </p:nvSpPr>
        <p:spPr>
          <a:xfrm>
            <a:off x="2240427" y="419723"/>
            <a:ext cx="6105292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200" b="1" i="0" u="none" strike="noStrike" dirty="0">
                <a:ln/>
                <a:solidFill>
                  <a:schemeClr val="accent1">
                    <a:lumMod val="60000"/>
                    <a:lumOff val="40000"/>
                  </a:schemeClr>
                </a:solidFill>
                <a:latin typeface="Titillium Web" panose="00000500000000000000" pitchFamily="2" charset="0"/>
              </a:rPr>
              <a:t>PRINCÍPIOS DO MANIFESTO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31A5A37-0EF3-432F-AA0B-AEC8B7637A4A}"/>
              </a:ext>
            </a:extLst>
          </p:cNvPr>
          <p:cNvSpPr txBox="1"/>
          <p:nvPr/>
        </p:nvSpPr>
        <p:spPr>
          <a:xfrm>
            <a:off x="1244009" y="5458519"/>
            <a:ext cx="610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5. O cumprimento do Calendário de Trabalhos Oficial,</a:t>
            </a:r>
          </a:p>
          <a:p>
            <a:r>
              <a:rPr lang="pt-BR" dirty="0"/>
              <a:t>    anual, tradicionalmente estabelecido.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6DC5448-6C4A-4DB9-8CC8-E5AB3DC564A5}"/>
              </a:ext>
            </a:extLst>
          </p:cNvPr>
          <p:cNvSpPr txBox="1"/>
          <p:nvPr/>
        </p:nvSpPr>
        <p:spPr>
          <a:xfrm>
            <a:off x="1244009" y="4561739"/>
            <a:ext cx="77617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4. O Daime tem ritual e liturgia própria. Não há incorporação e nem a</a:t>
            </a:r>
          </a:p>
          <a:p>
            <a:r>
              <a:rPr lang="pt-BR" dirty="0"/>
              <a:t>    mistura com outras práticas e seguimentos.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B02E707-028E-45C4-A798-7C696E55337E}"/>
              </a:ext>
            </a:extLst>
          </p:cNvPr>
          <p:cNvSpPr txBox="1"/>
          <p:nvPr/>
        </p:nvSpPr>
        <p:spPr>
          <a:xfrm>
            <a:off x="1244009" y="3706275"/>
            <a:ext cx="610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3. A não mistura do Daime com qualquer outra substância</a:t>
            </a:r>
          </a:p>
          <a:p>
            <a:r>
              <a:rPr lang="pt-BR" dirty="0"/>
              <a:t>    alteradora da consciência.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6C5096D-8EF5-4FB0-A328-9ED1835F7316}"/>
              </a:ext>
            </a:extLst>
          </p:cNvPr>
          <p:cNvSpPr txBox="1"/>
          <p:nvPr/>
        </p:nvSpPr>
        <p:spPr>
          <a:xfrm>
            <a:off x="1195513" y="2669537"/>
            <a:ext cx="79684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2. O feitio é o trabalho basilar da Doutrina. O cipó é cortado no terceiro</a:t>
            </a:r>
          </a:p>
          <a:p>
            <a:r>
              <a:rPr lang="pt-BR" dirty="0"/>
              <a:t>    dia da lua nova e o preparo é somente com a fervura da água para o</a:t>
            </a:r>
          </a:p>
          <a:p>
            <a:r>
              <a:rPr lang="pt-BR" dirty="0"/>
              <a:t>    cozimento e a fervura do cozimento para o apuro.</a:t>
            </a:r>
          </a:p>
        </p:txBody>
      </p:sp>
    </p:spTree>
    <p:extLst>
      <p:ext uri="{BB962C8B-B14F-4D97-AF65-F5344CB8AC3E}">
        <p14:creationId xmlns:p14="http://schemas.microsoft.com/office/powerpoint/2010/main" val="120656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7" grpId="0"/>
      <p:bldP spid="9" grpId="0"/>
      <p:bldP spid="11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5DA8DC-E580-4348-A6D3-881AA0BF1075}"/>
              </a:ext>
            </a:extLst>
          </p:cNvPr>
          <p:cNvSpPr txBox="1"/>
          <p:nvPr/>
        </p:nvSpPr>
        <p:spPr>
          <a:xfrm>
            <a:off x="1115122" y="1175298"/>
            <a:ext cx="81292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rgbClr val="FFFFFF"/>
                </a:solidFill>
                <a:latin typeface="Titillium Web" panose="00000500000000000000" pitchFamily="2" charset="0"/>
              </a:rPr>
              <a:t>N</a:t>
            </a:r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ós seguimos estes princípios:</a:t>
            </a:r>
          </a:p>
          <a:p>
            <a:pPr algn="just"/>
            <a:endParaRPr lang="pt-BR" sz="2000" b="0" i="0" dirty="0">
              <a:solidFill>
                <a:srgbClr val="FFFFFF"/>
              </a:solidFill>
              <a:effectLst/>
              <a:latin typeface="Titillium Web" panose="00000500000000000000" pitchFamily="2" charset="0"/>
            </a:endParaRPr>
          </a:p>
          <a:p>
            <a:pPr algn="just"/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6. O formato retangular do Centro. A mesa é composta por: Cruzeiro</a:t>
            </a:r>
            <a:r>
              <a:rPr lang="pt-BR" sz="2000" dirty="0">
                <a:solidFill>
                  <a:srgbClr val="FFFFFF"/>
                </a:solidFill>
                <a:latin typeface="Titillium Web" panose="00000500000000000000" pitchFamily="2" charset="0"/>
              </a:rPr>
              <a:t>, </a:t>
            </a:r>
          </a:p>
          <a:p>
            <a:pPr algn="just"/>
            <a:r>
              <a:rPr lang="pt-BR" sz="20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     3 velas e flores. A ornamentação do salão é simples e discreta.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32050F18-ED3F-466A-8BB9-A52D6844312E}"/>
              </a:ext>
            </a:extLst>
          </p:cNvPr>
          <p:cNvSpPr txBox="1"/>
          <p:nvPr/>
        </p:nvSpPr>
        <p:spPr>
          <a:xfrm>
            <a:off x="2240427" y="419723"/>
            <a:ext cx="6105292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3200" b="1" i="0" u="none" strike="noStrike" dirty="0">
                <a:ln/>
                <a:solidFill>
                  <a:schemeClr val="accent1">
                    <a:lumMod val="60000"/>
                    <a:lumOff val="40000"/>
                  </a:schemeClr>
                </a:solidFill>
                <a:latin typeface="Titillium Web" panose="00000500000000000000" pitchFamily="2" charset="0"/>
              </a:rPr>
              <a:t>PRINCÍPIOS DO MANIFESTO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E52ED1-ED86-4AD0-B914-6871A19EBD02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4F088CD-BD8C-4F10-BD03-2AE1586EA578}"/>
              </a:ext>
            </a:extLst>
          </p:cNvPr>
          <p:cNvSpPr txBox="1"/>
          <p:nvPr/>
        </p:nvSpPr>
        <p:spPr>
          <a:xfrm>
            <a:off x="1212111" y="4208420"/>
            <a:ext cx="76767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9. A não comercialização do Daime, da folha e do cipó e a não</a:t>
            </a:r>
          </a:p>
          <a:p>
            <a:r>
              <a:rPr lang="pt-BR" dirty="0"/>
              <a:t>    vinculação de cobrança financeira para participar das sessões.</a:t>
            </a:r>
          </a:p>
          <a:p>
            <a:endParaRPr lang="pt-BR" dirty="0"/>
          </a:p>
          <a:p>
            <a:r>
              <a:rPr lang="pt-BR" dirty="0"/>
              <a:t>                                               Brasil, 2024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F04411D-B12E-4707-BB96-3AC08F076E1C}"/>
              </a:ext>
            </a:extLst>
          </p:cNvPr>
          <p:cNvSpPr txBox="1"/>
          <p:nvPr/>
        </p:nvSpPr>
        <p:spPr>
          <a:xfrm>
            <a:off x="1212111" y="3422067"/>
            <a:ext cx="610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8. O não culto à personalidade dos dirigentes de Centro</a:t>
            </a:r>
          </a:p>
          <a:p>
            <a:r>
              <a:rPr lang="pt-BR" dirty="0"/>
              <a:t>    evitando a idolatria e o fanatismo.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99EDC8F-2AF4-485A-B49D-371E8632348E}"/>
              </a:ext>
            </a:extLst>
          </p:cNvPr>
          <p:cNvSpPr txBox="1"/>
          <p:nvPr/>
        </p:nvSpPr>
        <p:spPr>
          <a:xfrm>
            <a:off x="1212111" y="2757018"/>
            <a:ext cx="6103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7. O uso da farda com cores, adereços e forma original.</a:t>
            </a:r>
          </a:p>
        </p:txBody>
      </p:sp>
    </p:spTree>
    <p:extLst>
      <p:ext uri="{BB962C8B-B14F-4D97-AF65-F5344CB8AC3E}">
        <p14:creationId xmlns:p14="http://schemas.microsoft.com/office/powerpoint/2010/main" val="152939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4" grpId="0"/>
      <p:bldP spid="6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>
            <a:extLst>
              <a:ext uri="{FF2B5EF4-FFF2-40B4-BE49-F238E27FC236}">
                <a16:creationId xmlns:a16="http://schemas.microsoft.com/office/drawing/2014/main" id="{80B8231F-E78F-4844-8EDD-2A6E8ED54E76}"/>
              </a:ext>
            </a:extLst>
          </p:cNvPr>
          <p:cNvSpPr txBox="1"/>
          <p:nvPr/>
        </p:nvSpPr>
        <p:spPr>
          <a:xfrm>
            <a:off x="768911" y="206015"/>
            <a:ext cx="79496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Como se daria a filiação do </a:t>
            </a:r>
          </a:p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CEU Estrela Dourada à CONDAIME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5CC2550-A53B-45B0-9C03-9B3E4B59C7A0}"/>
              </a:ext>
            </a:extLst>
          </p:cNvPr>
          <p:cNvSpPr txBox="1"/>
          <p:nvPr/>
        </p:nvSpPr>
        <p:spPr>
          <a:xfrm>
            <a:off x="970383" y="1371600"/>
            <a:ext cx="6367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0" i="0" u="none" strike="noStrike" baseline="0" dirty="0">
                <a:latin typeface="TitilliumWeb-Regular"/>
              </a:rPr>
              <a:t>Fase 1: Relatório Macro de Observação e Diagnóstico Inicial</a:t>
            </a:r>
            <a:endParaRPr lang="pt-BR" sz="2000" dirty="0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C53D932-8C11-4002-8DA5-5624774ADF4C}"/>
              </a:ext>
            </a:extLst>
          </p:cNvPr>
          <p:cNvSpPr txBox="1"/>
          <p:nvPr/>
        </p:nvSpPr>
        <p:spPr>
          <a:xfrm>
            <a:off x="1782147" y="1884713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i="0" u="none" strike="noStrike" baseline="0" dirty="0">
                <a:latin typeface="TitilliumWeb-Bold"/>
              </a:rPr>
              <a:t>- Análise de Materiais Disponíveis;</a:t>
            </a:r>
            <a:endParaRPr lang="pt-BR" dirty="0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1654FC16-F02D-441B-A4C6-39ECEF7A492B}"/>
              </a:ext>
            </a:extLst>
          </p:cNvPr>
          <p:cNvSpPr txBox="1"/>
          <p:nvPr/>
        </p:nvSpPr>
        <p:spPr>
          <a:xfrm>
            <a:off x="1782147" y="2377386"/>
            <a:ext cx="663406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i="0" u="none" strike="noStrike" baseline="0" dirty="0">
                <a:latin typeface="TitilliumWeb-Bold"/>
              </a:rPr>
              <a:t>- Identificação de Pontos de Adequação: Linguagem Doutrinária, Rituais e Práticas, Filosofia e Princípios, Arquitetura do Centro e outros aspectos relevantes observados nos materiais enviados que possam impactar o alinhamento com a Doutrina Original;</a:t>
            </a:r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711EFA9F-0407-447F-85B8-5C316D4E10CB}"/>
              </a:ext>
            </a:extLst>
          </p:cNvPr>
          <p:cNvSpPr txBox="1"/>
          <p:nvPr/>
        </p:nvSpPr>
        <p:spPr>
          <a:xfrm>
            <a:off x="1614195" y="3679998"/>
            <a:ext cx="41521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- Entrega do Relatório da CONDAIME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4ABA1138-9450-4D89-8CF0-1BD7F50A86CB}"/>
              </a:ext>
            </a:extLst>
          </p:cNvPr>
          <p:cNvSpPr txBox="1"/>
          <p:nvPr/>
        </p:nvSpPr>
        <p:spPr>
          <a:xfrm>
            <a:off x="1235932" y="4306429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Fase 2: A Decisão e o Compromisso com a Jornada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12F9DFF-D817-41B4-9B64-59C83AE75C36}"/>
              </a:ext>
            </a:extLst>
          </p:cNvPr>
          <p:cNvSpPr txBox="1"/>
          <p:nvPr/>
        </p:nvSpPr>
        <p:spPr>
          <a:xfrm>
            <a:off x="2048068" y="4725420"/>
            <a:ext cx="61022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pt-BR" dirty="0"/>
              <a:t>Optar por esta jornada significa um compromisso sério</a:t>
            </a:r>
          </a:p>
          <a:p>
            <a:r>
              <a:rPr lang="pt-BR" dirty="0"/>
              <a:t>    com a autenticidade, a pureza e a fidelidade aos</a:t>
            </a:r>
          </a:p>
          <a:p>
            <a:r>
              <a:rPr lang="pt-BR" dirty="0"/>
              <a:t>    ensinamentos de Mestre Irineu.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17469CD2-AFFD-4D46-A39A-4DDB0857ECDF}"/>
              </a:ext>
            </a:extLst>
          </p:cNvPr>
          <p:cNvSpPr txBox="1"/>
          <p:nvPr/>
        </p:nvSpPr>
        <p:spPr>
          <a:xfrm>
            <a:off x="2596336" y="6399383"/>
            <a:ext cx="3377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>
                <a:solidFill>
                  <a:srgbClr val="FFC000"/>
                </a:solidFill>
              </a:rPr>
              <a:t>Fonte: Plano de Adequação - CONDAIME</a:t>
            </a:r>
          </a:p>
        </p:txBody>
      </p:sp>
    </p:spTree>
    <p:extLst>
      <p:ext uri="{BB962C8B-B14F-4D97-AF65-F5344CB8AC3E}">
        <p14:creationId xmlns:p14="http://schemas.microsoft.com/office/powerpoint/2010/main" val="2441156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9" grpId="0"/>
      <p:bldP spid="21" grpId="0"/>
      <p:bldP spid="23" grpId="0"/>
      <p:bldP spid="2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>
            <a:extLst>
              <a:ext uri="{FF2B5EF4-FFF2-40B4-BE49-F238E27FC236}">
                <a16:creationId xmlns:a16="http://schemas.microsoft.com/office/drawing/2014/main" id="{4ABA1138-9450-4D89-8CF0-1BD7F50A86CB}"/>
              </a:ext>
            </a:extLst>
          </p:cNvPr>
          <p:cNvSpPr txBox="1"/>
          <p:nvPr/>
        </p:nvSpPr>
        <p:spPr>
          <a:xfrm>
            <a:off x="1151956" y="1525907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Fase 2: A Decisão e o Compromisso com a Jornada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12F9DFF-D817-41B4-9B64-59C83AE75C36}"/>
              </a:ext>
            </a:extLst>
          </p:cNvPr>
          <p:cNvSpPr txBox="1"/>
          <p:nvPr/>
        </p:nvSpPr>
        <p:spPr>
          <a:xfrm>
            <a:off x="1964092" y="1944898"/>
            <a:ext cx="61022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pt-BR" dirty="0"/>
              <a:t>Optar por esta jornada significa um compromisso sério</a:t>
            </a:r>
          </a:p>
          <a:p>
            <a:r>
              <a:rPr lang="pt-BR" dirty="0"/>
              <a:t>    com a autenticidade, a pureza e a fidelidade aos</a:t>
            </a:r>
          </a:p>
          <a:p>
            <a:r>
              <a:rPr lang="pt-BR" dirty="0"/>
              <a:t>    ensinamentos de Mestre Irineu.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3D3414B-78E2-4179-84EA-6FDD8058CBEE}"/>
              </a:ext>
            </a:extLst>
          </p:cNvPr>
          <p:cNvSpPr txBox="1"/>
          <p:nvPr/>
        </p:nvSpPr>
        <p:spPr>
          <a:xfrm>
            <a:off x="1692641" y="3112610"/>
            <a:ext cx="610222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1. Nomeação da Comissão: O Centro deverá nomear uma comissão interna composta por um mínimo de 3 e um máximo de 5 membros. Esta comissão será o elo direto entre o Centro Estrela Dourada e a CONDAIME, e seus membros serão os representantes que participarão</a:t>
            </a:r>
          </a:p>
          <a:p>
            <a:r>
              <a:rPr lang="pt-BR" dirty="0"/>
              <a:t>ativamente do Círculo de Aproximação.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4A60D954-D735-4E10-96C4-A6257770817A}"/>
              </a:ext>
            </a:extLst>
          </p:cNvPr>
          <p:cNvSpPr txBox="1"/>
          <p:nvPr/>
        </p:nvSpPr>
        <p:spPr>
          <a:xfrm>
            <a:off x="1692641" y="5032995"/>
            <a:ext cx="642879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2. Formalização do Compromisso: A decisão de prosseguir e a nomeação da comissão deverão ser formalizadas e comunicadas à CONDAIME, demonstrando o engajamento e a seriedade do Centro Estrela Dourada com este projeto.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5F11233-48D5-425C-91A5-22AB57269F48}"/>
              </a:ext>
            </a:extLst>
          </p:cNvPr>
          <p:cNvSpPr txBox="1"/>
          <p:nvPr/>
        </p:nvSpPr>
        <p:spPr>
          <a:xfrm>
            <a:off x="768911" y="206015"/>
            <a:ext cx="79496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Como se daria a filiação do </a:t>
            </a:r>
          </a:p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CEU Estrela Dourada à CONDAIME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798CEAD-57EF-4335-8828-5DB8776EC73F}"/>
              </a:ext>
            </a:extLst>
          </p:cNvPr>
          <p:cNvSpPr txBox="1"/>
          <p:nvPr/>
        </p:nvSpPr>
        <p:spPr>
          <a:xfrm>
            <a:off x="2596336" y="6399383"/>
            <a:ext cx="3377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>
                <a:solidFill>
                  <a:srgbClr val="FFC000"/>
                </a:solidFill>
              </a:rPr>
              <a:t>Fonte: Plano de Adequação - CONDAIME</a:t>
            </a:r>
          </a:p>
        </p:txBody>
      </p:sp>
    </p:spTree>
    <p:extLst>
      <p:ext uri="{BB962C8B-B14F-4D97-AF65-F5344CB8AC3E}">
        <p14:creationId xmlns:p14="http://schemas.microsoft.com/office/powerpoint/2010/main" val="179299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10" grpId="0"/>
      <p:bldP spid="12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58F787B6-A43B-4AA2-800C-378FCBB21BA8}"/>
              </a:ext>
            </a:extLst>
          </p:cNvPr>
          <p:cNvSpPr txBox="1"/>
          <p:nvPr/>
        </p:nvSpPr>
        <p:spPr>
          <a:xfrm>
            <a:off x="1464906" y="1448506"/>
            <a:ext cx="76884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Fase 3: O Círculo de Aproximação - Imersão e Alinhamento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30AFF6F-9574-4DA6-BF99-E7A299CA46CB}"/>
              </a:ext>
            </a:extLst>
          </p:cNvPr>
          <p:cNvSpPr txBox="1"/>
          <p:nvPr/>
        </p:nvSpPr>
        <p:spPr>
          <a:xfrm>
            <a:off x="1399592" y="2040016"/>
            <a:ext cx="610222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Com a decisão tomada e a comissão nomeada, o Centro Estrela Dourada ingressará no Círculo de Aproximação da CONDAIME. 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6094D95-4963-4F59-AB4F-080FF5A9C78A}"/>
              </a:ext>
            </a:extLst>
          </p:cNvPr>
          <p:cNvSpPr txBox="1"/>
          <p:nvPr/>
        </p:nvSpPr>
        <p:spPr>
          <a:xfrm>
            <a:off x="768911" y="206015"/>
            <a:ext cx="79496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Como se daria a filiação do </a:t>
            </a:r>
          </a:p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CEU Estrela Dourada à CONDAIME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F2312A-DD5D-4391-9784-5D0397D428C7}"/>
              </a:ext>
            </a:extLst>
          </p:cNvPr>
          <p:cNvSpPr txBox="1"/>
          <p:nvPr/>
        </p:nvSpPr>
        <p:spPr>
          <a:xfrm>
            <a:off x="2596336" y="6399383"/>
            <a:ext cx="3377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>
                <a:solidFill>
                  <a:srgbClr val="FFC000"/>
                </a:solidFill>
              </a:rPr>
              <a:t>Fonte: Plano de Adequação - CONDAIME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9898EE7-20C2-4818-B457-7E47B31314BB}"/>
              </a:ext>
            </a:extLst>
          </p:cNvPr>
          <p:cNvSpPr txBox="1"/>
          <p:nvPr/>
        </p:nvSpPr>
        <p:spPr>
          <a:xfrm>
            <a:off x="1399592" y="3327825"/>
            <a:ext cx="81083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Através da convivência, do estudo e da verificação prática, o Centro </a:t>
            </a:r>
          </a:p>
          <a:p>
            <a:r>
              <a:rPr lang="pt-BR" dirty="0"/>
              <a:t>Estrela Dourada possa compreender, implementar e vivenciar as premissas</a:t>
            </a:r>
          </a:p>
          <a:p>
            <a:r>
              <a:rPr lang="pt-BR" dirty="0"/>
              <a:t>doutrinárias inegociáveis, fortalecendo sua identidade e sua conexão com o </a:t>
            </a:r>
          </a:p>
          <a:p>
            <a:r>
              <a:rPr lang="pt-BR" dirty="0"/>
              <a:t>legado de Mestre Irineu.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3317AB5-1FD4-4802-B2DA-4663E693013F}"/>
              </a:ext>
            </a:extLst>
          </p:cNvPr>
          <p:cNvSpPr txBox="1"/>
          <p:nvPr/>
        </p:nvSpPr>
        <p:spPr>
          <a:xfrm>
            <a:off x="1464905" y="4892633"/>
            <a:ext cx="73920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O Círculo de Aproximação se estrutura em três pilares fundamentais:</a:t>
            </a:r>
          </a:p>
        </p:txBody>
      </p:sp>
    </p:spTree>
    <p:extLst>
      <p:ext uri="{BB962C8B-B14F-4D97-AF65-F5344CB8AC3E}">
        <p14:creationId xmlns:p14="http://schemas.microsoft.com/office/powerpoint/2010/main" val="115237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6" grpId="0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F6094D95-4963-4F59-AB4F-080FF5A9C78A}"/>
              </a:ext>
            </a:extLst>
          </p:cNvPr>
          <p:cNvSpPr txBox="1"/>
          <p:nvPr/>
        </p:nvSpPr>
        <p:spPr>
          <a:xfrm>
            <a:off x="768911" y="206015"/>
            <a:ext cx="79496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Como se daria a filiação do </a:t>
            </a:r>
          </a:p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CEU Estrela Dourada à CONDAIME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F2312A-DD5D-4391-9784-5D0397D428C7}"/>
              </a:ext>
            </a:extLst>
          </p:cNvPr>
          <p:cNvSpPr txBox="1"/>
          <p:nvPr/>
        </p:nvSpPr>
        <p:spPr>
          <a:xfrm>
            <a:off x="2596336" y="6399383"/>
            <a:ext cx="3377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>
                <a:solidFill>
                  <a:srgbClr val="FFC000"/>
                </a:solidFill>
              </a:rPr>
              <a:t>Fonte: Plano de Adequação - CONDAIME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56FF24B-F897-40C5-95A4-BDBDFCF21710}"/>
              </a:ext>
            </a:extLst>
          </p:cNvPr>
          <p:cNvSpPr txBox="1"/>
          <p:nvPr/>
        </p:nvSpPr>
        <p:spPr>
          <a:xfrm>
            <a:off x="1623528" y="1307791"/>
            <a:ext cx="557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Pilar 1: Alinhamento de Propósitos e Expectativas</a:t>
            </a:r>
          </a:p>
          <a:p>
            <a:r>
              <a:rPr lang="pt-BR" dirty="0">
                <a:solidFill>
                  <a:srgbClr val="FFFF00"/>
                </a:solidFill>
              </a:rPr>
              <a:t>            através da Convivência e Reflexão.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D04677A-366E-44AF-ABC8-620778A443D0}"/>
              </a:ext>
            </a:extLst>
          </p:cNvPr>
          <p:cNvSpPr txBox="1"/>
          <p:nvPr/>
        </p:nvSpPr>
        <p:spPr>
          <a:xfrm>
            <a:off x="1623528" y="3953321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Pilar 2: Transmissão e Alinhamento de Conhecimentos</a:t>
            </a:r>
          </a:p>
          <a:p>
            <a:r>
              <a:rPr lang="pt-BR" dirty="0">
                <a:solidFill>
                  <a:srgbClr val="FFFF00"/>
                </a:solidFill>
              </a:rPr>
              <a:t>            Fundamentais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72F4957-46B1-4D29-8219-1C5B90D2603E}"/>
              </a:ext>
            </a:extLst>
          </p:cNvPr>
          <p:cNvSpPr txBox="1"/>
          <p:nvPr/>
        </p:nvSpPr>
        <p:spPr>
          <a:xfrm>
            <a:off x="2491273" y="1965540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Clarificar Intenções, Promover a Convivência, Facilitar a Adaptação e a Decisão Consciente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6CA7AF40-055C-4569-933A-7F8BE188AF0C}"/>
              </a:ext>
            </a:extLst>
          </p:cNvPr>
          <p:cNvSpPr txBox="1"/>
          <p:nvPr/>
        </p:nvSpPr>
        <p:spPr>
          <a:xfrm>
            <a:off x="2425959" y="4611070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Encontros de Estudo Organizados, Valores Inegociáveis da CONDAIME, Fundamentos Institucionais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218068E3-313F-4D12-ADE8-ED2428864448}"/>
              </a:ext>
            </a:extLst>
          </p:cNvPr>
          <p:cNvSpPr txBox="1"/>
          <p:nvPr/>
        </p:nvSpPr>
        <p:spPr>
          <a:xfrm>
            <a:off x="2491273" y="2655381"/>
            <a:ext cx="71565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Este pilar visa construir uma base sólida de confiança e entendimento mútuo, assegurando que a decisão de seguir em frente seja informada e alinhada com os valores e objetivos da Doutrina Original.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93CA15D9-E764-4427-8A2E-89201A96FB89}"/>
              </a:ext>
            </a:extLst>
          </p:cNvPr>
          <p:cNvSpPr txBox="1"/>
          <p:nvPr/>
        </p:nvSpPr>
        <p:spPr>
          <a:xfrm>
            <a:off x="2425959" y="5350969"/>
            <a:ext cx="78377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Este pilar visa capacitar a comissão para orientar e educar toda a irmandade do Centro Estrela Dourada, garantindo que a readequação </a:t>
            </a:r>
          </a:p>
          <a:p>
            <a:r>
              <a:rPr lang="pt-BR" dirty="0"/>
              <a:t>seja um processo de aprendizado e crescimento coletivo.</a:t>
            </a:r>
          </a:p>
        </p:txBody>
      </p:sp>
    </p:spTree>
    <p:extLst>
      <p:ext uri="{BB962C8B-B14F-4D97-AF65-F5344CB8AC3E}">
        <p14:creationId xmlns:p14="http://schemas.microsoft.com/office/powerpoint/2010/main" val="252162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2" grpId="0"/>
      <p:bldP spid="12" grpId="0"/>
      <p:bldP spid="13" grpId="0"/>
      <p:bldP spid="14" grpId="0"/>
      <p:bldP spid="16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F6094D95-4963-4F59-AB4F-080FF5A9C78A}"/>
              </a:ext>
            </a:extLst>
          </p:cNvPr>
          <p:cNvSpPr txBox="1"/>
          <p:nvPr/>
        </p:nvSpPr>
        <p:spPr>
          <a:xfrm>
            <a:off x="768911" y="206015"/>
            <a:ext cx="7949680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Como se daria a filiação do </a:t>
            </a:r>
          </a:p>
          <a:p>
            <a:pPr algn="ctr"/>
            <a:r>
              <a:rPr lang="pt-BR" sz="2800" b="1" dirty="0">
                <a:ln/>
                <a:solidFill>
                  <a:schemeClr val="accent1">
                    <a:lumMod val="40000"/>
                    <a:lumOff val="60000"/>
                  </a:schemeClr>
                </a:solidFill>
                <a:latin typeface="Futura Md BT" panose="020B0602020204020303" pitchFamily="34" charset="0"/>
              </a:rPr>
              <a:t>CEU Estrela Dourada à CONDAIME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CF2312A-DD5D-4391-9784-5D0397D428C7}"/>
              </a:ext>
            </a:extLst>
          </p:cNvPr>
          <p:cNvSpPr txBox="1"/>
          <p:nvPr/>
        </p:nvSpPr>
        <p:spPr>
          <a:xfrm>
            <a:off x="2596336" y="6399383"/>
            <a:ext cx="3377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i="1" dirty="0">
                <a:solidFill>
                  <a:srgbClr val="FFC000"/>
                </a:solidFill>
              </a:rPr>
              <a:t>Fonte: Plano de Adequação - CONDAIME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0E38F0F9-9723-43FB-B447-4B79FE2C44C0}"/>
              </a:ext>
            </a:extLst>
          </p:cNvPr>
          <p:cNvSpPr txBox="1"/>
          <p:nvPr/>
        </p:nvSpPr>
        <p:spPr>
          <a:xfrm>
            <a:off x="1614195" y="1309692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FFFF00"/>
                </a:solidFill>
              </a:rPr>
              <a:t>Pilar 3: Verificação e Implementação das Premissas</a:t>
            </a:r>
          </a:p>
          <a:p>
            <a:r>
              <a:rPr lang="pt-BR" dirty="0">
                <a:solidFill>
                  <a:srgbClr val="FFFF00"/>
                </a:solidFill>
              </a:rPr>
              <a:t>            Doutrinárias Inegociáveis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3815F1A3-3312-4B68-BA49-C4724B6B48EB}"/>
              </a:ext>
            </a:extLst>
          </p:cNvPr>
          <p:cNvSpPr txBox="1"/>
          <p:nvPr/>
        </p:nvSpPr>
        <p:spPr>
          <a:xfrm>
            <a:off x="2481942" y="1956023"/>
            <a:ext cx="61022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Este pilar é o mais prático e crucial para assegurar a fidelidade às práticas da Doutrina Original.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22BFEEE-7CF4-444D-B624-78A0F733B74F}"/>
              </a:ext>
            </a:extLst>
          </p:cNvPr>
          <p:cNvSpPr txBox="1"/>
          <p:nvPr/>
        </p:nvSpPr>
        <p:spPr>
          <a:xfrm>
            <a:off x="2481942" y="2847926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Ritualística Tradicional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4A1A2797-D5D1-4140-AAF7-EF23629983CD}"/>
              </a:ext>
            </a:extLst>
          </p:cNvPr>
          <p:cNvSpPr txBox="1"/>
          <p:nvPr/>
        </p:nvSpPr>
        <p:spPr>
          <a:xfrm>
            <a:off x="2481942" y="3232652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Daime de Receita Original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333CB6E-8A53-45E8-9638-5E9688295225}"/>
              </a:ext>
            </a:extLst>
          </p:cNvPr>
          <p:cNvSpPr txBox="1"/>
          <p:nvPr/>
        </p:nvSpPr>
        <p:spPr>
          <a:xfrm>
            <a:off x="2481942" y="3684988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Não Mistura com Outras Substâncias ou Práticas: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B6DC9055-853D-4671-BB69-014114691556}"/>
              </a:ext>
            </a:extLst>
          </p:cNvPr>
          <p:cNvSpPr txBox="1"/>
          <p:nvPr/>
        </p:nvSpPr>
        <p:spPr>
          <a:xfrm>
            <a:off x="2481942" y="4139636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Cumprimento do Calendário Oficial da Doutrina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B0153DA-6CD6-4A6B-BBEE-1E228A619F22}"/>
              </a:ext>
            </a:extLst>
          </p:cNvPr>
          <p:cNvSpPr txBox="1"/>
          <p:nvPr/>
        </p:nvSpPr>
        <p:spPr>
          <a:xfrm>
            <a:off x="2481942" y="4605247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Não Cobrança Financeira Obrigatória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0085BC9-EAB4-4AB7-B3E2-8A2C7095D385}"/>
              </a:ext>
            </a:extLst>
          </p:cNvPr>
          <p:cNvSpPr txBox="1"/>
          <p:nvPr/>
        </p:nvSpPr>
        <p:spPr>
          <a:xfrm>
            <a:off x="2481942" y="4974579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Formato Retangular do Centro e Mesa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81F6E4B3-E520-4E03-A4AE-2837EAA3E993}"/>
              </a:ext>
            </a:extLst>
          </p:cNvPr>
          <p:cNvSpPr txBox="1"/>
          <p:nvPr/>
        </p:nvSpPr>
        <p:spPr>
          <a:xfrm>
            <a:off x="2481942" y="5339910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Uso da Farda Original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676B38D6-6331-41CC-99A1-FEA497646F9E}"/>
              </a:ext>
            </a:extLst>
          </p:cNvPr>
          <p:cNvSpPr txBox="1"/>
          <p:nvPr/>
        </p:nvSpPr>
        <p:spPr>
          <a:xfrm>
            <a:off x="2481942" y="5764291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/>
              <a:t>Não Culto à Personalidade dos Dirigentes</a:t>
            </a:r>
          </a:p>
        </p:txBody>
      </p:sp>
    </p:spTree>
    <p:extLst>
      <p:ext uri="{BB962C8B-B14F-4D97-AF65-F5344CB8AC3E}">
        <p14:creationId xmlns:p14="http://schemas.microsoft.com/office/powerpoint/2010/main" val="306527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  <p:bldP spid="20" grpId="0"/>
      <p:bldP spid="21" grpId="0"/>
      <p:bldP spid="22" grpId="0"/>
      <p:bldP spid="23" grpId="0"/>
      <p:bldP spid="25" grpId="0"/>
      <p:bldP spid="27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DF6BF38B-BFFA-45FF-9F09-0F9F56F641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996" y="958062"/>
            <a:ext cx="3837064" cy="383706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08E0283C-FA36-41AF-B28B-A9FA81AB78D2}"/>
              </a:ext>
            </a:extLst>
          </p:cNvPr>
          <p:cNvSpPr txBox="1"/>
          <p:nvPr/>
        </p:nvSpPr>
        <p:spPr>
          <a:xfrm>
            <a:off x="4253774" y="4795126"/>
            <a:ext cx="255550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5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FIM</a:t>
            </a:r>
          </a:p>
        </p:txBody>
      </p:sp>
    </p:spTree>
    <p:extLst>
      <p:ext uri="{BB962C8B-B14F-4D97-AF65-F5344CB8AC3E}">
        <p14:creationId xmlns:p14="http://schemas.microsoft.com/office/powerpoint/2010/main" val="133903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8B03799-54BC-4261-8121-38DE497224F0}"/>
              </a:ext>
            </a:extLst>
          </p:cNvPr>
          <p:cNvSpPr txBox="1"/>
          <p:nvPr/>
        </p:nvSpPr>
        <p:spPr>
          <a:xfrm>
            <a:off x="1343611" y="335901"/>
            <a:ext cx="1483565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pt-BR" sz="2800" b="1" u="sng" dirty="0">
                <a:ln/>
                <a:solidFill>
                  <a:schemeClr val="accent3"/>
                </a:solidFill>
                <a:latin typeface="Futura Md BT" panose="020B0602020204020303" pitchFamily="34" charset="0"/>
              </a:rPr>
              <a:t>EIXO 1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758FEAF7-788A-4FB7-9E37-C6A1744B716A}"/>
              </a:ext>
            </a:extLst>
          </p:cNvPr>
          <p:cNvGrpSpPr/>
          <p:nvPr/>
        </p:nvGrpSpPr>
        <p:grpSpPr>
          <a:xfrm>
            <a:off x="3652850" y="1505722"/>
            <a:ext cx="4134701" cy="4139299"/>
            <a:chOff x="3652850" y="1505722"/>
            <a:chExt cx="4134701" cy="4139299"/>
          </a:xfrm>
        </p:grpSpPr>
        <p:sp>
          <p:nvSpPr>
            <p:cNvPr id="5" name="Subtítulo 2">
              <a:extLst>
                <a:ext uri="{FF2B5EF4-FFF2-40B4-BE49-F238E27FC236}">
                  <a16:creationId xmlns:a16="http://schemas.microsoft.com/office/drawing/2014/main" id="{E9BEFF8D-5448-45B0-9227-DD7B0AC77C72}"/>
                </a:ext>
              </a:extLst>
            </p:cNvPr>
            <p:cNvSpPr txBox="1">
              <a:spLocks/>
            </p:cNvSpPr>
            <p:nvPr/>
          </p:nvSpPr>
          <p:spPr>
            <a:xfrm>
              <a:off x="3652850" y="4909044"/>
              <a:ext cx="4134701" cy="73597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t-BR" sz="4400" dirty="0">
                  <a:ln w="0"/>
                  <a:solidFill>
                    <a:schemeClr val="accent2">
                      <a:lumMod val="60000"/>
                      <a:lumOff val="40000"/>
                    </a:schemeClr>
                  </a:solidFill>
                  <a:effectLst>
                    <a:reflection blurRad="6350" stA="53000" endA="300" endPos="35500" dir="5400000" sy="-90000" algn="bl" rotWithShape="0"/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 CONDAIME</a:t>
              </a:r>
            </a:p>
          </p:txBody>
        </p:sp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CD5D4A7F-30E6-4C35-A518-B25E916DFD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965510" y="1505722"/>
              <a:ext cx="3509380" cy="3555026"/>
            </a:xfrm>
            <a:prstGeom prst="rect">
              <a:avLst/>
            </a:prstGeom>
            <a:effectLst>
              <a:glow rad="38100">
                <a:schemeClr val="tx1">
                  <a:alpha val="65000"/>
                </a:schemeClr>
              </a:glow>
            </a:effectLst>
          </p:spPr>
        </p:pic>
      </p:grpSp>
      <p:sp>
        <p:nvSpPr>
          <p:cNvPr id="8" name="CaixaDeTexto 7">
            <a:extLst>
              <a:ext uri="{FF2B5EF4-FFF2-40B4-BE49-F238E27FC236}">
                <a16:creationId xmlns:a16="http://schemas.microsoft.com/office/drawing/2014/main" id="{B56F43F3-9EA9-42FD-A63F-5A180CE9E449}"/>
              </a:ext>
            </a:extLst>
          </p:cNvPr>
          <p:cNvSpPr txBox="1"/>
          <p:nvPr/>
        </p:nvSpPr>
        <p:spPr>
          <a:xfrm>
            <a:off x="2524465" y="5728997"/>
            <a:ext cx="63914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Convenção Nacional dos Centros Independentes Praticantes </a:t>
            </a:r>
          </a:p>
          <a:p>
            <a:pPr algn="ctr"/>
            <a:r>
              <a:rPr lang="pt-BR" dirty="0"/>
              <a:t>da Doutrina Original e Tradicional do Daime</a:t>
            </a:r>
          </a:p>
        </p:txBody>
      </p:sp>
    </p:spTree>
    <p:extLst>
      <p:ext uri="{BB962C8B-B14F-4D97-AF65-F5344CB8AC3E}">
        <p14:creationId xmlns:p14="http://schemas.microsoft.com/office/powerpoint/2010/main" val="185558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B8FC2DC4-6068-491C-89E1-146C47C6B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6E28471-CD31-4A6E-9DCE-DBA7A68DC2BF}"/>
              </a:ext>
            </a:extLst>
          </p:cNvPr>
          <p:cNvSpPr txBox="1"/>
          <p:nvPr/>
        </p:nvSpPr>
        <p:spPr>
          <a:xfrm>
            <a:off x="592900" y="1035711"/>
            <a:ext cx="91551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A </a:t>
            </a:r>
            <a:r>
              <a:rPr kumimoji="0" lang="pt-BR" altLang="pt-BR" sz="3200" b="1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CONDAIME</a:t>
            </a:r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 (Convenção Nacional dos Centros Independentes Praticantes da Doutrina Original </a:t>
            </a:r>
          </a:p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e Tradicional do Daime)</a:t>
            </a:r>
            <a:endParaRPr lang="pt-BR" sz="32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BEB196F-01CB-4574-B7D6-2885C0E0C054}"/>
              </a:ext>
            </a:extLst>
          </p:cNvPr>
          <p:cNvSpPr txBox="1"/>
          <p:nvPr/>
        </p:nvSpPr>
        <p:spPr>
          <a:xfrm>
            <a:off x="947853" y="3221578"/>
            <a:ext cx="861062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Surgiu em 2024 como um movimento de união de </a:t>
            </a:r>
          </a:p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centros </a:t>
            </a:r>
            <a:r>
              <a:rPr kumimoji="0" lang="pt-BR" altLang="pt-BR" sz="3200" b="0" i="0" u="none" strike="noStrike" cap="none" normalizeH="0" baseline="0" dirty="0" err="1">
                <a:ln>
                  <a:noFill/>
                </a:ln>
                <a:effectLst/>
                <a:latin typeface="Google Sans"/>
              </a:rPr>
              <a:t>daimistas</a:t>
            </a:r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 focados na preservação dos </a:t>
            </a:r>
          </a:p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ensinamentos originais do Mestre Raimundo </a:t>
            </a:r>
          </a:p>
          <a:p>
            <a:pPr algn="ctr"/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Irineu Serra, até o dia 06 de julho de 1971</a:t>
            </a:r>
          </a:p>
          <a:p>
            <a:pPr algn="ctr"/>
            <a:r>
              <a:rPr lang="pt-BR" altLang="pt-BR" sz="3200" dirty="0">
                <a:latin typeface="Google Sans"/>
              </a:rPr>
              <a:t>d</a:t>
            </a:r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ata de sua passagem para o plano</a:t>
            </a:r>
          </a:p>
          <a:p>
            <a:pPr algn="ctr"/>
            <a:r>
              <a:rPr lang="pt-BR" altLang="pt-BR" sz="3200" dirty="0">
                <a:latin typeface="Google Sans"/>
              </a:rPr>
              <a:t>espiritual</a:t>
            </a:r>
            <a:r>
              <a:rPr kumimoji="0" lang="pt-BR" altLang="pt-BR" sz="3200" b="0" i="0" u="none" strike="noStrike" cap="none" normalizeH="0" baseline="0" dirty="0">
                <a:ln>
                  <a:noFill/>
                </a:ln>
                <a:effectLst/>
                <a:latin typeface="Google Sans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261248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B8FC2DC4-6068-491C-89E1-146C47C6B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F6E28471-CD31-4A6E-9DCE-DBA7A68DC2BF}"/>
              </a:ext>
            </a:extLst>
          </p:cNvPr>
          <p:cNvSpPr txBox="1"/>
          <p:nvPr/>
        </p:nvSpPr>
        <p:spPr>
          <a:xfrm>
            <a:off x="592900" y="1035711"/>
            <a:ext cx="91551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i="0" dirty="0">
                <a:effectLst/>
                <a:latin typeface="Google Sans"/>
              </a:rPr>
              <a:t>Objetivo de Fundação:</a:t>
            </a:r>
            <a:r>
              <a:rPr lang="pt-BR" sz="3200" b="0" i="0" dirty="0">
                <a:effectLst/>
                <a:latin typeface="Google Sans"/>
              </a:rPr>
              <a:t> oferecer união, suporte e manter a integridade da "Doutrina Original e Tradicional do Daime", baseada no legado deixado por Mestre Irineu.</a:t>
            </a:r>
          </a:p>
          <a:p>
            <a:pPr algn="ctr"/>
            <a:endParaRPr lang="pt-BR" sz="32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BEB196F-01CB-4574-B7D6-2885C0E0C054}"/>
              </a:ext>
            </a:extLst>
          </p:cNvPr>
          <p:cNvSpPr txBox="1"/>
          <p:nvPr/>
        </p:nvSpPr>
        <p:spPr>
          <a:xfrm>
            <a:off x="498639" y="3849397"/>
            <a:ext cx="883998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0" i="0" dirty="0">
                <a:effectLst/>
                <a:latin typeface="Google Sans"/>
              </a:rPr>
              <a:t>A CONDAIME atua como uma organização </a:t>
            </a:r>
          </a:p>
          <a:p>
            <a:pPr algn="ctr"/>
            <a:r>
              <a:rPr lang="pt-BR" sz="3200" b="0" i="0" dirty="0">
                <a:effectLst/>
                <a:latin typeface="Google Sans"/>
              </a:rPr>
              <a:t>sem fins lucrativos que ajuda na filiação de centros, </a:t>
            </a:r>
          </a:p>
          <a:p>
            <a:pPr algn="ctr"/>
            <a:r>
              <a:rPr lang="pt-BR" sz="3200" dirty="0">
                <a:latin typeface="Google Sans"/>
              </a:rPr>
              <a:t>o</a:t>
            </a:r>
            <a:r>
              <a:rPr lang="pt-BR" sz="3200" b="0" i="0" dirty="0">
                <a:effectLst/>
                <a:latin typeface="Google Sans"/>
              </a:rPr>
              <a:t>ferecendo suporte doutrinário e formação, </a:t>
            </a:r>
          </a:p>
          <a:p>
            <a:pPr algn="ctr"/>
            <a:r>
              <a:rPr lang="pt-BR" sz="3200" b="0" i="0" dirty="0">
                <a:effectLst/>
                <a:latin typeface="Google Sans"/>
              </a:rPr>
              <a:t>sempre com base na tradição original. </a:t>
            </a:r>
            <a:endParaRPr lang="pt-BR" sz="32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9BABF640-7E2F-4891-8CA9-7C60AC1DA639}"/>
              </a:ext>
            </a:extLst>
          </p:cNvPr>
          <p:cNvSpPr txBox="1"/>
          <p:nvPr/>
        </p:nvSpPr>
        <p:spPr>
          <a:xfrm>
            <a:off x="3051111" y="6419461"/>
            <a:ext cx="32187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</p:spTree>
    <p:extLst>
      <p:ext uri="{BB962C8B-B14F-4D97-AF65-F5344CB8AC3E}">
        <p14:creationId xmlns:p14="http://schemas.microsoft.com/office/powerpoint/2010/main" val="6941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6F1CD2A1-39F6-45E7-8D36-CD4CB33B530A}"/>
              </a:ext>
            </a:extLst>
          </p:cNvPr>
          <p:cNvSpPr txBox="1"/>
          <p:nvPr/>
        </p:nvSpPr>
        <p:spPr>
          <a:xfrm>
            <a:off x="1326996" y="2129884"/>
            <a:ext cx="794480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A Doutrina foi recebida no Brasil, por um brasileiro nato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e em língua portuguesa.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Foi estabelecida e é eternamente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mantida por seu único e verdadeiro fundador.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É ele quem comanda os trabalhos.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Sem sucessor ou mediador.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Somente a ele e as suas determinações  nos referenciamos.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A nós, basta saber, sobre aquilo que foi instituído </a:t>
            </a:r>
          </a:p>
          <a:p>
            <a:pPr algn="ctr"/>
            <a:r>
              <a:rPr lang="pt-BR" sz="2400" b="0" i="0" dirty="0">
                <a:solidFill>
                  <a:srgbClr val="FFFF00"/>
                </a:solidFill>
                <a:effectLst/>
                <a:latin typeface="Titillium Web" panose="00000500000000000000" pitchFamily="2" charset="0"/>
              </a:rPr>
              <a:t>até o dia 06 de julho de 1971</a:t>
            </a:r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. </a:t>
            </a: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Não reconhecemos qualquer outra instrução ou revelação.</a:t>
            </a:r>
            <a:endParaRPr lang="pt-BR" sz="24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798D98CB-7E2A-4A0D-9EFD-8A387277DCB1}"/>
              </a:ext>
            </a:extLst>
          </p:cNvPr>
          <p:cNvSpPr txBox="1"/>
          <p:nvPr/>
        </p:nvSpPr>
        <p:spPr>
          <a:xfrm>
            <a:off x="2405875" y="563356"/>
            <a:ext cx="61052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u="none" strike="noStrik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tillium Web" panose="00000500000000000000" pitchFamily="2" charset="0"/>
              </a:rPr>
              <a:t>MANIFESTO PELA ORIGINAL E TRADICIONAL DOUTRINA DO DAIME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1D646D0-617A-4F58-A437-C03C66ECDFBC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</p:spTree>
    <p:extLst>
      <p:ext uri="{BB962C8B-B14F-4D97-AF65-F5344CB8AC3E}">
        <p14:creationId xmlns:p14="http://schemas.microsoft.com/office/powerpoint/2010/main" val="2571026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6F1CD2A1-39F6-45E7-8D36-CD4CB33B530A}"/>
              </a:ext>
            </a:extLst>
          </p:cNvPr>
          <p:cNvSpPr txBox="1"/>
          <p:nvPr/>
        </p:nvSpPr>
        <p:spPr>
          <a:xfrm>
            <a:off x="1454433" y="2129884"/>
            <a:ext cx="768992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A Doutrina é uma só. Atual e Imutável.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Com rito, liturgia e forma própria.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Ou você se submete a esta ou pratica outra coisa.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A atitude do membro deve ser a de conhecer,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se aprofundar nos estudos e adequar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sua vida e práticas aos ensinos e </a:t>
            </a:r>
          </a:p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mandamentos da Doutrina. Não o contrário. </a:t>
            </a:r>
            <a:endParaRPr lang="pt-BR" sz="2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111400B-2B0D-4B3A-8DFF-7247231C1148}"/>
              </a:ext>
            </a:extLst>
          </p:cNvPr>
          <p:cNvSpPr txBox="1"/>
          <p:nvPr/>
        </p:nvSpPr>
        <p:spPr>
          <a:xfrm>
            <a:off x="3694923" y="6294644"/>
            <a:ext cx="32470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D5B1931-23B0-4F46-8F67-D4F6EAAE52EB}"/>
              </a:ext>
            </a:extLst>
          </p:cNvPr>
          <p:cNvSpPr txBox="1"/>
          <p:nvPr/>
        </p:nvSpPr>
        <p:spPr>
          <a:xfrm>
            <a:off x="2405875" y="563356"/>
            <a:ext cx="61052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u="none" strike="noStrik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tillium Web" panose="00000500000000000000" pitchFamily="2" charset="0"/>
              </a:rPr>
              <a:t>MANIFESTO PELA ORIGINAL E TRADICIONAL DOUTRINA DO DAIME</a:t>
            </a:r>
          </a:p>
        </p:txBody>
      </p:sp>
    </p:spTree>
    <p:extLst>
      <p:ext uri="{BB962C8B-B14F-4D97-AF65-F5344CB8AC3E}">
        <p14:creationId xmlns:p14="http://schemas.microsoft.com/office/powerpoint/2010/main" val="373061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5DA8DC-E580-4348-A6D3-881AA0BF1075}"/>
              </a:ext>
            </a:extLst>
          </p:cNvPr>
          <p:cNvSpPr txBox="1"/>
          <p:nvPr/>
        </p:nvSpPr>
        <p:spPr>
          <a:xfrm>
            <a:off x="947335" y="1997636"/>
            <a:ext cx="86963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Preservamos a tradição e a história e acreditamos que a informação verdadeira, registrada em fatos e devidamente documentada deva ser livre, descentralizada e amplamente distribuída. Todavia, defendemos que cada ser é livre para assumir o seu destino e assumir as consequências de suas escolhas. </a:t>
            </a:r>
          </a:p>
          <a:p>
            <a:pPr algn="ctr"/>
            <a:endParaRPr lang="pt-BR" sz="2400" b="0" i="0" dirty="0">
              <a:solidFill>
                <a:srgbClr val="FFFFFF"/>
              </a:solidFill>
              <a:effectLst/>
              <a:latin typeface="Titillium Web" panose="00000500000000000000" pitchFamily="2" charset="0"/>
            </a:endParaRPr>
          </a:p>
          <a:p>
            <a:pPr algn="ctr"/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Há pessoas e grupos com valores e praticas absolutamente diferente das nossas. </a:t>
            </a:r>
            <a:r>
              <a:rPr lang="pt-BR" sz="2400" b="0" i="0" dirty="0">
                <a:solidFill>
                  <a:srgbClr val="FFFF00"/>
                </a:solidFill>
                <a:effectLst/>
                <a:latin typeface="Titillium Web" panose="00000500000000000000" pitchFamily="2" charset="0"/>
              </a:rPr>
              <a:t>Repudiamos a frágil tentativa de que estes estabeleçam qualquer mínima relação com a Doutrina Tradicional do Daime.</a:t>
            </a:r>
            <a:r>
              <a:rPr lang="pt-BR" sz="24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 A mentira é uma forma de escravidão.</a:t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B91CADF-466A-44AB-83E6-7E3DBE8C2D38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67B387C-8506-46AD-912F-FA9576A1919D}"/>
              </a:ext>
            </a:extLst>
          </p:cNvPr>
          <p:cNvSpPr txBox="1"/>
          <p:nvPr/>
        </p:nvSpPr>
        <p:spPr>
          <a:xfrm>
            <a:off x="2405875" y="563356"/>
            <a:ext cx="61052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u="none" strike="noStrik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tillium Web" panose="00000500000000000000" pitchFamily="2" charset="0"/>
              </a:rPr>
              <a:t>MANIFESTO PELA ORIGINAL E TRADICIONAL DOUTRINA DO DAIME</a:t>
            </a:r>
          </a:p>
        </p:txBody>
      </p:sp>
    </p:spTree>
    <p:extLst>
      <p:ext uri="{BB962C8B-B14F-4D97-AF65-F5344CB8AC3E}">
        <p14:creationId xmlns:p14="http://schemas.microsoft.com/office/powerpoint/2010/main" val="411252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5DA8DC-E580-4348-A6D3-881AA0BF1075}"/>
              </a:ext>
            </a:extLst>
          </p:cNvPr>
          <p:cNvSpPr txBox="1"/>
          <p:nvPr/>
        </p:nvSpPr>
        <p:spPr>
          <a:xfrm>
            <a:off x="936702" y="2167757"/>
            <a:ext cx="83857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Nos orientamos pela mensagem dos hinários tradicionais da Doutrina, a saber: Vós Sois Baliza; O Cruzeiro; Seis de Janeiro; O Mensageiro e Amor Divino; e pelo Decreto de Serviço estabelecido no ano de 1970 pelo Mestre.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446201E-9368-4863-9DC6-1F7E04CB2479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9D8640D-6308-4757-81BC-D5A5D60BC8D6}"/>
              </a:ext>
            </a:extLst>
          </p:cNvPr>
          <p:cNvSpPr txBox="1"/>
          <p:nvPr/>
        </p:nvSpPr>
        <p:spPr>
          <a:xfrm>
            <a:off x="2405875" y="563356"/>
            <a:ext cx="61052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u="none" strike="noStrik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tillium Web" panose="00000500000000000000" pitchFamily="2" charset="0"/>
              </a:rPr>
              <a:t>MANIFESTO PELA ORIGINAL E TRADICIONAL DOUTRINA DO DAIME</a:t>
            </a:r>
          </a:p>
        </p:txBody>
      </p:sp>
    </p:spTree>
    <p:extLst>
      <p:ext uri="{BB962C8B-B14F-4D97-AF65-F5344CB8AC3E}">
        <p14:creationId xmlns:p14="http://schemas.microsoft.com/office/powerpoint/2010/main" val="41554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05DA8DC-E580-4348-A6D3-881AA0BF1075}"/>
              </a:ext>
            </a:extLst>
          </p:cNvPr>
          <p:cNvSpPr txBox="1"/>
          <p:nvPr/>
        </p:nvSpPr>
        <p:spPr>
          <a:xfrm>
            <a:off x="825190" y="1877825"/>
            <a:ext cx="838571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Reconhecemos o empenho e a dedicação incansável de todos os antigos da Doutrina, assim como de seus sucessores naturais: </a:t>
            </a:r>
            <a:r>
              <a:rPr lang="pt-BR" sz="2800" b="0" i="0" dirty="0">
                <a:solidFill>
                  <a:srgbClr val="FFFF00"/>
                </a:solidFill>
                <a:effectLst/>
                <a:latin typeface="Titillium Web" panose="00000500000000000000" pitchFamily="2" charset="0"/>
              </a:rPr>
              <a:t>aqueles que receberam o Daime e o título de Soldados da Rainha pelas mãos do Mestre. </a:t>
            </a:r>
            <a:r>
              <a:rPr lang="pt-BR" sz="2800" b="0" i="0" dirty="0">
                <a:solidFill>
                  <a:srgbClr val="FFFFFF"/>
                </a:solidFill>
                <a:effectLst/>
                <a:latin typeface="Titillium Web" panose="00000500000000000000" pitchFamily="2" charset="0"/>
              </a:rPr>
              <a:t>Fiéis balizas que, pela sua fidelidade, preservaram aos modernos a oportunidade de conhecer a história viva e a originalidade da Doutrina...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03F51B-98A4-4D52-8678-9136DF8016ED}"/>
              </a:ext>
            </a:extLst>
          </p:cNvPr>
          <p:cNvSpPr txBox="1"/>
          <p:nvPr/>
        </p:nvSpPr>
        <p:spPr>
          <a:xfrm>
            <a:off x="3694923" y="6294644"/>
            <a:ext cx="61022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rgbClr val="FFFF00"/>
                </a:solidFill>
              </a:rPr>
              <a:t>Fonte: www.condaime.org.br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4F3B041-57A6-4A19-AD53-C1190A13AC50}"/>
              </a:ext>
            </a:extLst>
          </p:cNvPr>
          <p:cNvSpPr txBox="1"/>
          <p:nvPr/>
        </p:nvSpPr>
        <p:spPr>
          <a:xfrm>
            <a:off x="2405875" y="563356"/>
            <a:ext cx="610529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u="none" strike="noStrike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tillium Web" panose="00000500000000000000" pitchFamily="2" charset="0"/>
              </a:rPr>
              <a:t>MANIFESTO PELA ORIGINAL E TRADICIONAL DOUTRINA DO DAIME</a:t>
            </a:r>
          </a:p>
        </p:txBody>
      </p:sp>
    </p:spTree>
    <p:extLst>
      <p:ext uri="{BB962C8B-B14F-4D97-AF65-F5344CB8AC3E}">
        <p14:creationId xmlns:p14="http://schemas.microsoft.com/office/powerpoint/2010/main" val="204745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1673</TotalTime>
  <Words>1393</Words>
  <Application>Microsoft Office PowerPoint</Application>
  <PresentationFormat>Widescreen</PresentationFormat>
  <Paragraphs>136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9" baseType="lpstr">
      <vt:lpstr>Arial</vt:lpstr>
      <vt:lpstr>Calibri</vt:lpstr>
      <vt:lpstr>Futura Md BT</vt:lpstr>
      <vt:lpstr>Google Sans</vt:lpstr>
      <vt:lpstr>Times New Roman</vt:lpstr>
      <vt:lpstr>Titillium Web</vt:lpstr>
      <vt:lpstr>TitilliumWeb-Bold</vt:lpstr>
      <vt:lpstr>TitilliumWeb-Regular</vt:lpstr>
      <vt:lpstr>Trebuchet MS</vt:lpstr>
      <vt:lpstr>Wingdings</vt:lpstr>
      <vt:lpstr>Wingdings 3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Mauro Rico</dc:creator>
  <cp:lastModifiedBy>Mauro Rico</cp:lastModifiedBy>
  <cp:revision>58</cp:revision>
  <cp:lastPrinted>2023-02-09T17:11:47Z</cp:lastPrinted>
  <dcterms:created xsi:type="dcterms:W3CDTF">2023-02-09T14:34:45Z</dcterms:created>
  <dcterms:modified xsi:type="dcterms:W3CDTF">2026-01-28T00:26:22Z</dcterms:modified>
</cp:coreProperties>
</file>